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handoutMasterIdLst>
    <p:handoutMasterId r:id="rId17"/>
  </p:handoutMasterIdLst>
  <p:sldIdLst>
    <p:sldId id="270" r:id="rId2"/>
    <p:sldId id="2124817324" r:id="rId3"/>
    <p:sldId id="2124817325" r:id="rId4"/>
    <p:sldId id="2124818239" r:id="rId5"/>
    <p:sldId id="2124817815" r:id="rId6"/>
    <p:sldId id="2124818241" r:id="rId7"/>
    <p:sldId id="2124818242" r:id="rId8"/>
    <p:sldId id="2124818174" r:id="rId9"/>
    <p:sldId id="2124818243" r:id="rId10"/>
    <p:sldId id="2124818244" r:id="rId11"/>
    <p:sldId id="2124818245" r:id="rId12"/>
    <p:sldId id="2124818211" r:id="rId13"/>
    <p:sldId id="2124818240" r:id="rId14"/>
    <p:sldId id="212481824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d Curry" initials="DC" lastIdx="1" clrIdx="0">
    <p:extLst>
      <p:ext uri="{19B8F6BF-5375-455C-9EA6-DF929625EA0E}">
        <p15:presenceInfo xmlns:p15="http://schemas.microsoft.com/office/powerpoint/2012/main" userId="S::david.r.curry@ge2p2global.org::f82767e5-03e0-4c99-897f-10b2cc230e5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0000"/>
    <a:srgbClr val="680000"/>
    <a:srgbClr val="5C0000"/>
    <a:srgbClr val="FBCA81"/>
    <a:srgbClr val="F39307"/>
    <a:srgbClr val="D6AB32"/>
    <a:srgbClr val="CC9900"/>
    <a:srgbClr val="DA91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2921" autoAdjust="0"/>
    <p:restoredTop sz="96208"/>
  </p:normalViewPr>
  <p:slideViewPr>
    <p:cSldViewPr snapToGrid="0" snapToObjects="1">
      <p:cViewPr varScale="1">
        <p:scale>
          <a:sx n="149" d="100"/>
          <a:sy n="149" d="100"/>
        </p:scale>
        <p:origin x="126" y="738"/>
      </p:cViewPr>
      <p:guideLst/>
    </p:cSldViewPr>
  </p:slideViewPr>
  <p:notesTextViewPr>
    <p:cViewPr>
      <p:scale>
        <a:sx n="1" d="1"/>
        <a:sy n="1" d="1"/>
      </p:scale>
      <p:origin x="0" y="0"/>
    </p:cViewPr>
  </p:notesTextViewPr>
  <p:sorterViewPr>
    <p:cViewPr>
      <p:scale>
        <a:sx n="200" d="100"/>
        <a:sy n="200" d="100"/>
      </p:scale>
      <p:origin x="0" y="0"/>
    </p:cViewPr>
  </p:sorterViewPr>
  <p:notesViewPr>
    <p:cSldViewPr snapToGrid="0" snapToObjects="1">
      <p:cViewPr varScale="1">
        <p:scale>
          <a:sx n="121" d="100"/>
          <a:sy n="121" d="100"/>
        </p:scale>
        <p:origin x="2844"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76E61A6-9AA0-491E-91E2-2E9D71E665E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AD76078-BFBF-4AF8-AE18-3372CEBA128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69C3D6-B5FA-4BCF-A691-840C4932DA6B}" type="datetimeFigureOut">
              <a:rPr lang="en-US" smtClean="0"/>
              <a:t>9/15/2021</a:t>
            </a:fld>
            <a:endParaRPr lang="en-US"/>
          </a:p>
        </p:txBody>
      </p:sp>
      <p:sp>
        <p:nvSpPr>
          <p:cNvPr id="4" name="Footer Placeholder 3">
            <a:extLst>
              <a:ext uri="{FF2B5EF4-FFF2-40B4-BE49-F238E27FC236}">
                <a16:creationId xmlns:a16="http://schemas.microsoft.com/office/drawing/2014/main" id="{B88A5597-C7F8-4ED7-B710-8A8460E60D0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900B7A8-3F3D-4DAD-A533-D310C8B452A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F66DE16-206B-4591-BC0A-8DF69287CB72}" type="slidenum">
              <a:rPr lang="en-US" smtClean="0"/>
              <a:t>‹#›</a:t>
            </a:fld>
            <a:endParaRPr lang="en-US"/>
          </a:p>
        </p:txBody>
      </p:sp>
    </p:spTree>
    <p:extLst>
      <p:ext uri="{BB962C8B-B14F-4D97-AF65-F5344CB8AC3E}">
        <p14:creationId xmlns:p14="http://schemas.microsoft.com/office/powerpoint/2010/main" val="3617482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999455-885B-F343-902D-4950EC87ACED}" type="datetimeFigureOut">
              <a:rPr lang="en-US" smtClean="0"/>
              <a:t>9/15/2021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386F98-9B3C-4144-8245-8CF6D40AE510}" type="slidenum">
              <a:rPr lang="en-US" smtClean="0"/>
              <a:t>‹#›</a:t>
            </a:fld>
            <a:endParaRPr lang="en-US"/>
          </a:p>
        </p:txBody>
      </p:sp>
    </p:spTree>
    <p:extLst>
      <p:ext uri="{BB962C8B-B14F-4D97-AF65-F5344CB8AC3E}">
        <p14:creationId xmlns:p14="http://schemas.microsoft.com/office/powerpoint/2010/main" val="28646535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1173163"/>
            <a:ext cx="5635625" cy="31702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B5B12-6159-4D06-8225-887414991D83}" type="slidenum">
              <a:rPr lang="en-US" smtClean="0"/>
              <a:t>1</a:t>
            </a:fld>
            <a:endParaRPr lang="en-US" dirty="0"/>
          </a:p>
        </p:txBody>
      </p:sp>
    </p:spTree>
    <p:extLst>
      <p:ext uri="{BB962C8B-B14F-4D97-AF65-F5344CB8AC3E}">
        <p14:creationId xmlns:p14="http://schemas.microsoft.com/office/powerpoint/2010/main" val="8101697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77C529-37BF-4349-B4E6-8FAC0ABC5122}" type="slidenum">
              <a:rPr lang="en-US" smtClean="0"/>
              <a:t>5</a:t>
            </a:fld>
            <a:endParaRPr lang="en-US"/>
          </a:p>
        </p:txBody>
      </p:sp>
    </p:spTree>
    <p:extLst>
      <p:ext uri="{BB962C8B-B14F-4D97-AF65-F5344CB8AC3E}">
        <p14:creationId xmlns:p14="http://schemas.microsoft.com/office/powerpoint/2010/main" val="50207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3FCE2-4728-C24B-8D39-D66FB4D77FE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441B334-23AD-ED44-9139-EF1122587A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AEAAFE17-7593-D142-856F-CD9DE7A91E39}"/>
              </a:ext>
            </a:extLst>
          </p:cNvPr>
          <p:cNvSpPr>
            <a:spLocks noGrp="1"/>
          </p:cNvSpPr>
          <p:nvPr>
            <p:ph type="dt" sz="half" idx="10"/>
          </p:nvPr>
        </p:nvSpPr>
        <p:spPr/>
        <p:txBody>
          <a:bodyPr/>
          <a:lstStyle/>
          <a:p>
            <a:fld id="{FAA08278-9B8E-453B-BAE1-52DDCCBE516D}" type="datetime1">
              <a:rPr lang="en-US" smtClean="0"/>
              <a:t>9/15/2021</a:t>
            </a:fld>
            <a:endParaRPr lang="en-US"/>
          </a:p>
        </p:txBody>
      </p:sp>
      <p:sp>
        <p:nvSpPr>
          <p:cNvPr id="5" name="Footer Placeholder 4">
            <a:extLst>
              <a:ext uri="{FF2B5EF4-FFF2-40B4-BE49-F238E27FC236}">
                <a16:creationId xmlns:a16="http://schemas.microsoft.com/office/drawing/2014/main" id="{ABD9BCBC-0C26-D645-9DD5-C1CD44415C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231A21-A056-2A40-856E-8852D884A85F}"/>
              </a:ext>
            </a:extLst>
          </p:cNvPr>
          <p:cNvSpPr>
            <a:spLocks noGrp="1"/>
          </p:cNvSpPr>
          <p:nvPr>
            <p:ph type="sldNum" sz="quarter" idx="12"/>
          </p:nvPr>
        </p:nvSpPr>
        <p:spPr/>
        <p:txBody>
          <a:bodyPr/>
          <a:lstStyle/>
          <a:p>
            <a:fld id="{581EBC95-91EC-4A4D-82DD-85759360995E}" type="slidenum">
              <a:rPr lang="en-US" smtClean="0"/>
              <a:t>‹#›</a:t>
            </a:fld>
            <a:endParaRPr lang="en-US"/>
          </a:p>
        </p:txBody>
      </p:sp>
    </p:spTree>
    <p:extLst>
      <p:ext uri="{BB962C8B-B14F-4D97-AF65-F5344CB8AC3E}">
        <p14:creationId xmlns:p14="http://schemas.microsoft.com/office/powerpoint/2010/main" val="1459356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55634-7FC8-0544-BEA8-F57C87BE579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F3F0C59-790C-C842-BCC2-4FF132419C8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DB24B77-B22D-3542-A3FB-946D842E4555}"/>
              </a:ext>
            </a:extLst>
          </p:cNvPr>
          <p:cNvSpPr>
            <a:spLocks noGrp="1"/>
          </p:cNvSpPr>
          <p:nvPr>
            <p:ph type="dt" sz="half" idx="10"/>
          </p:nvPr>
        </p:nvSpPr>
        <p:spPr/>
        <p:txBody>
          <a:bodyPr/>
          <a:lstStyle/>
          <a:p>
            <a:fld id="{904F8B3C-1FEA-426D-B6F6-81390CEC70C4}" type="datetime1">
              <a:rPr lang="en-US" smtClean="0"/>
              <a:t>9/15/2021</a:t>
            </a:fld>
            <a:endParaRPr lang="en-US"/>
          </a:p>
        </p:txBody>
      </p:sp>
      <p:sp>
        <p:nvSpPr>
          <p:cNvPr id="5" name="Footer Placeholder 4">
            <a:extLst>
              <a:ext uri="{FF2B5EF4-FFF2-40B4-BE49-F238E27FC236}">
                <a16:creationId xmlns:a16="http://schemas.microsoft.com/office/drawing/2014/main" id="{9B30783C-95D1-394C-A066-F011A17FA1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95273F-CB32-7449-A8DB-DEC671CE38A7}"/>
              </a:ext>
            </a:extLst>
          </p:cNvPr>
          <p:cNvSpPr>
            <a:spLocks noGrp="1"/>
          </p:cNvSpPr>
          <p:nvPr>
            <p:ph type="sldNum" sz="quarter" idx="12"/>
          </p:nvPr>
        </p:nvSpPr>
        <p:spPr/>
        <p:txBody>
          <a:bodyPr/>
          <a:lstStyle/>
          <a:p>
            <a:fld id="{581EBC95-91EC-4A4D-82DD-85759360995E}" type="slidenum">
              <a:rPr lang="en-US" smtClean="0"/>
              <a:t>‹#›</a:t>
            </a:fld>
            <a:endParaRPr lang="en-US"/>
          </a:p>
        </p:txBody>
      </p:sp>
    </p:spTree>
    <p:extLst>
      <p:ext uri="{BB962C8B-B14F-4D97-AF65-F5344CB8AC3E}">
        <p14:creationId xmlns:p14="http://schemas.microsoft.com/office/powerpoint/2010/main" val="3477475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4EC4A-2E71-294F-B467-499D2AD99E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053B307-E743-0346-856D-7796C75E4A2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C766E86-5EAC-C447-B39D-53E17B76E1D0}"/>
              </a:ext>
            </a:extLst>
          </p:cNvPr>
          <p:cNvSpPr>
            <a:spLocks noGrp="1"/>
          </p:cNvSpPr>
          <p:nvPr>
            <p:ph type="dt" sz="half" idx="10"/>
          </p:nvPr>
        </p:nvSpPr>
        <p:spPr/>
        <p:txBody>
          <a:bodyPr/>
          <a:lstStyle/>
          <a:p>
            <a:fld id="{4BFEBC81-5DA2-4CB2-94DD-96CC23E74EBE}" type="datetime1">
              <a:rPr lang="en-US" smtClean="0"/>
              <a:t>9/15/2021</a:t>
            </a:fld>
            <a:endParaRPr lang="en-US"/>
          </a:p>
        </p:txBody>
      </p:sp>
      <p:sp>
        <p:nvSpPr>
          <p:cNvPr id="5" name="Footer Placeholder 4">
            <a:extLst>
              <a:ext uri="{FF2B5EF4-FFF2-40B4-BE49-F238E27FC236}">
                <a16:creationId xmlns:a16="http://schemas.microsoft.com/office/drawing/2014/main" id="{38F1E37A-9885-444F-894B-877AFE4A26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4DD4DE-5252-B746-BA57-73BB6626DF8B}"/>
              </a:ext>
            </a:extLst>
          </p:cNvPr>
          <p:cNvSpPr>
            <a:spLocks noGrp="1"/>
          </p:cNvSpPr>
          <p:nvPr>
            <p:ph type="sldNum" sz="quarter" idx="12"/>
          </p:nvPr>
        </p:nvSpPr>
        <p:spPr/>
        <p:txBody>
          <a:bodyPr/>
          <a:lstStyle/>
          <a:p>
            <a:fld id="{581EBC95-91EC-4A4D-82DD-85759360995E}" type="slidenum">
              <a:rPr lang="en-US" smtClean="0"/>
              <a:t>‹#›</a:t>
            </a:fld>
            <a:endParaRPr lang="en-US"/>
          </a:p>
        </p:txBody>
      </p:sp>
    </p:spTree>
    <p:extLst>
      <p:ext uri="{BB962C8B-B14F-4D97-AF65-F5344CB8AC3E}">
        <p14:creationId xmlns:p14="http://schemas.microsoft.com/office/powerpoint/2010/main" val="38793579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0A146-18F3-004E-BA04-2676C13CE2A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B6F7FF6-2D54-484D-93B2-89B50820021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16A15B8D-736F-2941-A854-D796B9D939D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0A4D8BBB-FAC7-8645-8D1F-8BFD20B783FF}"/>
              </a:ext>
            </a:extLst>
          </p:cNvPr>
          <p:cNvSpPr>
            <a:spLocks noGrp="1"/>
          </p:cNvSpPr>
          <p:nvPr>
            <p:ph type="dt" sz="half" idx="10"/>
          </p:nvPr>
        </p:nvSpPr>
        <p:spPr/>
        <p:txBody>
          <a:bodyPr/>
          <a:lstStyle/>
          <a:p>
            <a:fld id="{4724E855-A050-476B-A174-1B4C35107BA6}" type="datetime1">
              <a:rPr lang="en-US" smtClean="0"/>
              <a:t>9/15/2021</a:t>
            </a:fld>
            <a:endParaRPr lang="en-US"/>
          </a:p>
        </p:txBody>
      </p:sp>
      <p:sp>
        <p:nvSpPr>
          <p:cNvPr id="6" name="Footer Placeholder 5">
            <a:extLst>
              <a:ext uri="{FF2B5EF4-FFF2-40B4-BE49-F238E27FC236}">
                <a16:creationId xmlns:a16="http://schemas.microsoft.com/office/drawing/2014/main" id="{2EF2424A-D120-9A4E-8686-60077C232B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796027-108C-9844-A5E0-FEDB54AE7037}"/>
              </a:ext>
            </a:extLst>
          </p:cNvPr>
          <p:cNvSpPr>
            <a:spLocks noGrp="1"/>
          </p:cNvSpPr>
          <p:nvPr>
            <p:ph type="sldNum" sz="quarter" idx="12"/>
          </p:nvPr>
        </p:nvSpPr>
        <p:spPr/>
        <p:txBody>
          <a:bodyPr/>
          <a:lstStyle/>
          <a:p>
            <a:fld id="{581EBC95-91EC-4A4D-82DD-85759360995E}" type="slidenum">
              <a:rPr lang="en-US" smtClean="0"/>
              <a:t>‹#›</a:t>
            </a:fld>
            <a:endParaRPr lang="en-US"/>
          </a:p>
        </p:txBody>
      </p:sp>
    </p:spTree>
    <p:extLst>
      <p:ext uri="{BB962C8B-B14F-4D97-AF65-F5344CB8AC3E}">
        <p14:creationId xmlns:p14="http://schemas.microsoft.com/office/powerpoint/2010/main" val="1414979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81ACD-A91F-2B47-85EE-DC39910F7B36}"/>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D47DC96-F1CF-E84B-AAF2-6B7573CDEB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C129BBE-14B9-D841-81CF-B16D299229F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946CF662-9B4D-DE4D-BAE5-942A3DC140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D7B00145-4ADC-5E4D-9653-1BB34E9442B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04D228BC-37E5-CD4A-8B15-3995BDECCD2D}"/>
              </a:ext>
            </a:extLst>
          </p:cNvPr>
          <p:cNvSpPr>
            <a:spLocks noGrp="1"/>
          </p:cNvSpPr>
          <p:nvPr>
            <p:ph type="dt" sz="half" idx="10"/>
          </p:nvPr>
        </p:nvSpPr>
        <p:spPr/>
        <p:txBody>
          <a:bodyPr/>
          <a:lstStyle/>
          <a:p>
            <a:fld id="{C3D1DC5E-F13D-4F30-8821-24EEDEE11689}" type="datetime1">
              <a:rPr lang="en-US" smtClean="0"/>
              <a:t>9/15/2021</a:t>
            </a:fld>
            <a:endParaRPr lang="en-US"/>
          </a:p>
        </p:txBody>
      </p:sp>
      <p:sp>
        <p:nvSpPr>
          <p:cNvPr id="8" name="Footer Placeholder 7">
            <a:extLst>
              <a:ext uri="{FF2B5EF4-FFF2-40B4-BE49-F238E27FC236}">
                <a16:creationId xmlns:a16="http://schemas.microsoft.com/office/drawing/2014/main" id="{25D0AC60-0FA4-4648-8A4E-BB07EDC0A8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3CC0E98-88C9-D142-BBAE-2164FFE92A1A}"/>
              </a:ext>
            </a:extLst>
          </p:cNvPr>
          <p:cNvSpPr>
            <a:spLocks noGrp="1"/>
          </p:cNvSpPr>
          <p:nvPr>
            <p:ph type="sldNum" sz="quarter" idx="12"/>
          </p:nvPr>
        </p:nvSpPr>
        <p:spPr/>
        <p:txBody>
          <a:bodyPr/>
          <a:lstStyle/>
          <a:p>
            <a:fld id="{581EBC95-91EC-4A4D-82DD-85759360995E}" type="slidenum">
              <a:rPr lang="en-US" smtClean="0"/>
              <a:t>‹#›</a:t>
            </a:fld>
            <a:endParaRPr lang="en-US"/>
          </a:p>
        </p:txBody>
      </p:sp>
    </p:spTree>
    <p:extLst>
      <p:ext uri="{BB962C8B-B14F-4D97-AF65-F5344CB8AC3E}">
        <p14:creationId xmlns:p14="http://schemas.microsoft.com/office/powerpoint/2010/main" val="724884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0C19B-B655-5E43-8638-B403FBD5C252}"/>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3F8B4A75-4779-F240-846A-7ACF1A2C5D56}"/>
              </a:ext>
            </a:extLst>
          </p:cNvPr>
          <p:cNvSpPr>
            <a:spLocks noGrp="1"/>
          </p:cNvSpPr>
          <p:nvPr>
            <p:ph type="dt" sz="half" idx="10"/>
          </p:nvPr>
        </p:nvSpPr>
        <p:spPr/>
        <p:txBody>
          <a:bodyPr/>
          <a:lstStyle/>
          <a:p>
            <a:fld id="{B3BCF3EB-BE6C-481B-BA62-1CD16D0BB55D}" type="datetime1">
              <a:rPr lang="en-US" smtClean="0"/>
              <a:t>9/15/2021</a:t>
            </a:fld>
            <a:endParaRPr lang="en-US"/>
          </a:p>
        </p:txBody>
      </p:sp>
      <p:sp>
        <p:nvSpPr>
          <p:cNvPr id="4" name="Footer Placeholder 3">
            <a:extLst>
              <a:ext uri="{FF2B5EF4-FFF2-40B4-BE49-F238E27FC236}">
                <a16:creationId xmlns:a16="http://schemas.microsoft.com/office/drawing/2014/main" id="{3136005D-C684-EA45-9F33-AD94FC16CA5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1943E62-208D-8641-80E6-CBDA16943222}"/>
              </a:ext>
            </a:extLst>
          </p:cNvPr>
          <p:cNvSpPr>
            <a:spLocks noGrp="1"/>
          </p:cNvSpPr>
          <p:nvPr>
            <p:ph type="sldNum" sz="quarter" idx="12"/>
          </p:nvPr>
        </p:nvSpPr>
        <p:spPr/>
        <p:txBody>
          <a:bodyPr/>
          <a:lstStyle/>
          <a:p>
            <a:fld id="{581EBC95-91EC-4A4D-82DD-85759360995E}" type="slidenum">
              <a:rPr lang="en-US" smtClean="0"/>
              <a:t>‹#›</a:t>
            </a:fld>
            <a:endParaRPr lang="en-US"/>
          </a:p>
        </p:txBody>
      </p:sp>
    </p:spTree>
    <p:extLst>
      <p:ext uri="{BB962C8B-B14F-4D97-AF65-F5344CB8AC3E}">
        <p14:creationId xmlns:p14="http://schemas.microsoft.com/office/powerpoint/2010/main" val="40819243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F2FF8D-A1CA-7848-9718-4A891B3C265B}"/>
              </a:ext>
            </a:extLst>
          </p:cNvPr>
          <p:cNvSpPr>
            <a:spLocks noGrp="1"/>
          </p:cNvSpPr>
          <p:nvPr>
            <p:ph type="dt" sz="half" idx="10"/>
          </p:nvPr>
        </p:nvSpPr>
        <p:spPr/>
        <p:txBody>
          <a:bodyPr/>
          <a:lstStyle/>
          <a:p>
            <a:fld id="{FB196F8E-ED28-4EB4-9581-8CFD81B93BD5}" type="datetime1">
              <a:rPr lang="en-US" smtClean="0"/>
              <a:t>9/15/2021</a:t>
            </a:fld>
            <a:endParaRPr lang="en-US"/>
          </a:p>
        </p:txBody>
      </p:sp>
      <p:sp>
        <p:nvSpPr>
          <p:cNvPr id="3" name="Footer Placeholder 2">
            <a:extLst>
              <a:ext uri="{FF2B5EF4-FFF2-40B4-BE49-F238E27FC236}">
                <a16:creationId xmlns:a16="http://schemas.microsoft.com/office/drawing/2014/main" id="{EA5A9350-D422-294F-AF52-1664C629220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9A7A72B-43A3-294B-AE77-555CB5E20686}"/>
              </a:ext>
            </a:extLst>
          </p:cNvPr>
          <p:cNvSpPr>
            <a:spLocks noGrp="1"/>
          </p:cNvSpPr>
          <p:nvPr>
            <p:ph type="sldNum" sz="quarter" idx="12"/>
          </p:nvPr>
        </p:nvSpPr>
        <p:spPr/>
        <p:txBody>
          <a:bodyPr/>
          <a:lstStyle/>
          <a:p>
            <a:fld id="{581EBC95-91EC-4A4D-82DD-85759360995E}" type="slidenum">
              <a:rPr lang="en-US" smtClean="0"/>
              <a:t>‹#›</a:t>
            </a:fld>
            <a:endParaRPr lang="en-US"/>
          </a:p>
        </p:txBody>
      </p:sp>
    </p:spTree>
    <p:extLst>
      <p:ext uri="{BB962C8B-B14F-4D97-AF65-F5344CB8AC3E}">
        <p14:creationId xmlns:p14="http://schemas.microsoft.com/office/powerpoint/2010/main" val="3064860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0FCC6-AE58-664A-B5CE-154C973D7FF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6340E34D-28D6-624F-9DE4-15854172D5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B9592D8E-7511-F84C-8A8C-33C536F16F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D9B4134-3077-2C47-9DAD-39A0D105FC50}"/>
              </a:ext>
            </a:extLst>
          </p:cNvPr>
          <p:cNvSpPr>
            <a:spLocks noGrp="1"/>
          </p:cNvSpPr>
          <p:nvPr>
            <p:ph type="dt" sz="half" idx="10"/>
          </p:nvPr>
        </p:nvSpPr>
        <p:spPr/>
        <p:txBody>
          <a:bodyPr/>
          <a:lstStyle/>
          <a:p>
            <a:fld id="{A8713D1F-DE20-4DA1-B458-9E8A85A54D2A}" type="datetime1">
              <a:rPr lang="en-US" smtClean="0"/>
              <a:t>9/15/2021</a:t>
            </a:fld>
            <a:endParaRPr lang="en-US"/>
          </a:p>
        </p:txBody>
      </p:sp>
      <p:sp>
        <p:nvSpPr>
          <p:cNvPr id="6" name="Footer Placeholder 5">
            <a:extLst>
              <a:ext uri="{FF2B5EF4-FFF2-40B4-BE49-F238E27FC236}">
                <a16:creationId xmlns:a16="http://schemas.microsoft.com/office/drawing/2014/main" id="{B6D3B847-7A47-C643-BDC0-1868468CC5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E8E3B2-429C-C543-B8B8-5AFC32115E36}"/>
              </a:ext>
            </a:extLst>
          </p:cNvPr>
          <p:cNvSpPr>
            <a:spLocks noGrp="1"/>
          </p:cNvSpPr>
          <p:nvPr>
            <p:ph type="sldNum" sz="quarter" idx="12"/>
          </p:nvPr>
        </p:nvSpPr>
        <p:spPr/>
        <p:txBody>
          <a:bodyPr/>
          <a:lstStyle/>
          <a:p>
            <a:fld id="{581EBC95-91EC-4A4D-82DD-85759360995E}" type="slidenum">
              <a:rPr lang="en-US" smtClean="0"/>
              <a:t>‹#›</a:t>
            </a:fld>
            <a:endParaRPr lang="en-US"/>
          </a:p>
        </p:txBody>
      </p:sp>
    </p:spTree>
    <p:extLst>
      <p:ext uri="{BB962C8B-B14F-4D97-AF65-F5344CB8AC3E}">
        <p14:creationId xmlns:p14="http://schemas.microsoft.com/office/powerpoint/2010/main" val="805583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7EEA2-CAC5-714B-B35F-2F237F28F9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7125C96-639F-0F49-A026-E3477ED20E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7350701-EA24-2547-A3CA-1CA21D8B52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B99C3A5-1F4B-DE49-9A36-37E96F06536A}"/>
              </a:ext>
            </a:extLst>
          </p:cNvPr>
          <p:cNvSpPr>
            <a:spLocks noGrp="1"/>
          </p:cNvSpPr>
          <p:nvPr>
            <p:ph type="dt" sz="half" idx="10"/>
          </p:nvPr>
        </p:nvSpPr>
        <p:spPr/>
        <p:txBody>
          <a:bodyPr/>
          <a:lstStyle/>
          <a:p>
            <a:fld id="{21424A69-F2DC-49E8-81ED-D0D3A7C600D6}" type="datetime1">
              <a:rPr lang="en-US" smtClean="0"/>
              <a:t>9/15/2021</a:t>
            </a:fld>
            <a:endParaRPr lang="en-US"/>
          </a:p>
        </p:txBody>
      </p:sp>
      <p:sp>
        <p:nvSpPr>
          <p:cNvPr id="6" name="Footer Placeholder 5">
            <a:extLst>
              <a:ext uri="{FF2B5EF4-FFF2-40B4-BE49-F238E27FC236}">
                <a16:creationId xmlns:a16="http://schemas.microsoft.com/office/drawing/2014/main" id="{4D86B158-3F86-EC4C-904E-9F979D1030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8CFB31-4F1B-284B-9547-5D1DF88E57CC}"/>
              </a:ext>
            </a:extLst>
          </p:cNvPr>
          <p:cNvSpPr>
            <a:spLocks noGrp="1"/>
          </p:cNvSpPr>
          <p:nvPr>
            <p:ph type="sldNum" sz="quarter" idx="12"/>
          </p:nvPr>
        </p:nvSpPr>
        <p:spPr/>
        <p:txBody>
          <a:bodyPr/>
          <a:lstStyle/>
          <a:p>
            <a:fld id="{581EBC95-91EC-4A4D-82DD-85759360995E}" type="slidenum">
              <a:rPr lang="en-US" smtClean="0"/>
              <a:t>‹#›</a:t>
            </a:fld>
            <a:endParaRPr lang="en-US"/>
          </a:p>
        </p:txBody>
      </p:sp>
    </p:spTree>
    <p:extLst>
      <p:ext uri="{BB962C8B-B14F-4D97-AF65-F5344CB8AC3E}">
        <p14:creationId xmlns:p14="http://schemas.microsoft.com/office/powerpoint/2010/main" val="838651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3E9F0-AB85-B841-A101-257669D4F84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D73DC4F-754A-EA47-8E48-BAF11BB6A2C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F769FA4-E079-7D44-85FC-865A40B398AC}"/>
              </a:ext>
            </a:extLst>
          </p:cNvPr>
          <p:cNvSpPr>
            <a:spLocks noGrp="1"/>
          </p:cNvSpPr>
          <p:nvPr>
            <p:ph type="dt" sz="half" idx="10"/>
          </p:nvPr>
        </p:nvSpPr>
        <p:spPr/>
        <p:txBody>
          <a:bodyPr/>
          <a:lstStyle/>
          <a:p>
            <a:fld id="{637920D7-9838-4021-888B-3AEDBFA87845}" type="datetime1">
              <a:rPr lang="en-US" smtClean="0"/>
              <a:t>9/15/2021</a:t>
            </a:fld>
            <a:endParaRPr lang="en-US"/>
          </a:p>
        </p:txBody>
      </p:sp>
      <p:sp>
        <p:nvSpPr>
          <p:cNvPr id="5" name="Footer Placeholder 4">
            <a:extLst>
              <a:ext uri="{FF2B5EF4-FFF2-40B4-BE49-F238E27FC236}">
                <a16:creationId xmlns:a16="http://schemas.microsoft.com/office/drawing/2014/main" id="{F35AF688-BE01-B64E-A7D3-C936756E55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6B6C1B-2032-1E48-B5D7-2319201F2BDC}"/>
              </a:ext>
            </a:extLst>
          </p:cNvPr>
          <p:cNvSpPr>
            <a:spLocks noGrp="1"/>
          </p:cNvSpPr>
          <p:nvPr>
            <p:ph type="sldNum" sz="quarter" idx="12"/>
          </p:nvPr>
        </p:nvSpPr>
        <p:spPr/>
        <p:txBody>
          <a:bodyPr/>
          <a:lstStyle/>
          <a:p>
            <a:fld id="{581EBC95-91EC-4A4D-82DD-85759360995E}" type="slidenum">
              <a:rPr lang="en-US" smtClean="0"/>
              <a:t>‹#›</a:t>
            </a:fld>
            <a:endParaRPr lang="en-US"/>
          </a:p>
        </p:txBody>
      </p:sp>
    </p:spTree>
    <p:extLst>
      <p:ext uri="{BB962C8B-B14F-4D97-AF65-F5344CB8AC3E}">
        <p14:creationId xmlns:p14="http://schemas.microsoft.com/office/powerpoint/2010/main" val="1793917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EC8620B-1AF2-834F-80D4-3F568BE9357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47EAC1B-C969-9F4E-9C39-6A8AE4B952A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48A1039-D5D4-4946-9FE5-783E194CE4C3}"/>
              </a:ext>
            </a:extLst>
          </p:cNvPr>
          <p:cNvSpPr>
            <a:spLocks noGrp="1"/>
          </p:cNvSpPr>
          <p:nvPr>
            <p:ph type="dt" sz="half" idx="10"/>
          </p:nvPr>
        </p:nvSpPr>
        <p:spPr/>
        <p:txBody>
          <a:bodyPr/>
          <a:lstStyle/>
          <a:p>
            <a:fld id="{198E8F63-E12A-4D13-8823-7F87299A513E}" type="datetime1">
              <a:rPr lang="en-US" smtClean="0"/>
              <a:t>9/15/2021</a:t>
            </a:fld>
            <a:endParaRPr lang="en-US"/>
          </a:p>
        </p:txBody>
      </p:sp>
      <p:sp>
        <p:nvSpPr>
          <p:cNvPr id="5" name="Footer Placeholder 4">
            <a:extLst>
              <a:ext uri="{FF2B5EF4-FFF2-40B4-BE49-F238E27FC236}">
                <a16:creationId xmlns:a16="http://schemas.microsoft.com/office/drawing/2014/main" id="{4AF50D6F-5F94-A848-8E5B-7E82D30598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212B7A-F538-2742-BCD4-483B938F006F}"/>
              </a:ext>
            </a:extLst>
          </p:cNvPr>
          <p:cNvSpPr>
            <a:spLocks noGrp="1"/>
          </p:cNvSpPr>
          <p:nvPr>
            <p:ph type="sldNum" sz="quarter" idx="12"/>
          </p:nvPr>
        </p:nvSpPr>
        <p:spPr/>
        <p:txBody>
          <a:bodyPr/>
          <a:lstStyle/>
          <a:p>
            <a:fld id="{581EBC95-91EC-4A4D-82DD-85759360995E}" type="slidenum">
              <a:rPr lang="en-US" smtClean="0"/>
              <a:t>‹#›</a:t>
            </a:fld>
            <a:endParaRPr lang="en-US"/>
          </a:p>
        </p:txBody>
      </p:sp>
    </p:spTree>
    <p:extLst>
      <p:ext uri="{BB962C8B-B14F-4D97-AF65-F5344CB8AC3E}">
        <p14:creationId xmlns:p14="http://schemas.microsoft.com/office/powerpoint/2010/main" val="32948869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1F8D5F-EA43-154C-875B-FEEF19AFDC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54B74C7-5E85-154D-BF5D-C327CEDA6CA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51BDA3E-A68B-FC48-9A02-AA5B7AB492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F38ED-EEFD-4604-A9F0-2AAD6067BA29}" type="datetime1">
              <a:rPr lang="en-US" smtClean="0"/>
              <a:t>9/15/2021</a:t>
            </a:fld>
            <a:endParaRPr lang="en-US"/>
          </a:p>
        </p:txBody>
      </p:sp>
      <p:sp>
        <p:nvSpPr>
          <p:cNvPr id="5" name="Footer Placeholder 4">
            <a:extLst>
              <a:ext uri="{FF2B5EF4-FFF2-40B4-BE49-F238E27FC236}">
                <a16:creationId xmlns:a16="http://schemas.microsoft.com/office/drawing/2014/main" id="{A047CCC2-B82C-0043-B5E0-48557027CE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ABB5EAB-B45E-F144-AE76-1F4D9D9284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1EBC95-91EC-4A4D-82DD-85759360995E}" type="slidenum">
              <a:rPr lang="en-US" smtClean="0"/>
              <a:t>‹#›</a:t>
            </a:fld>
            <a:endParaRPr lang="en-US"/>
          </a:p>
        </p:txBody>
      </p:sp>
    </p:spTree>
    <p:extLst>
      <p:ext uri="{BB962C8B-B14F-4D97-AF65-F5344CB8AC3E}">
        <p14:creationId xmlns:p14="http://schemas.microsoft.com/office/powerpoint/2010/main" val="11355405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s://eur01.safelinks.protection.outlook.com/?url=https%3A%2F%2Fwww.sciencedirect.com%2Fscience%2Farticle%2Fpii%2FS0959804921001313&amp;data=04%7C01%7Ce.bunnik%40erasmusmc.nl%7C896273c0ac534fd2b17608d8f8eff021%7C526638ba6af34b0fa532a1a511f4ac80%7C0%7C1%7C637533056701789692%7CUnknown%7CTWFpbGZsb3d8eyJWIjoiMC4wLjAwMDAiLCJQIjoiV2luMzIiLCJBTiI6Ik1haWwiLCJXVCI6Mn0%3D%7C3000&amp;sdata=3OjwSK1SyyngE2SM4TLR%2B3b1DkM%2F6aG%2Bd9raYd8d1Ko%3D&amp;reserved=0"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www.sciencedirect.com/topics/medicine-and-dentistry/informed-consent" TargetMode="External"/><Relationship Id="rId2" Type="http://schemas.openxmlformats.org/officeDocument/2006/relationships/hyperlink" Target="https://eur01.safelinks.protection.outlook.com/?url=https%3A%2F%2Fwww.sciencedirect.com%2Fscience%2Farticle%2Fpii%2FS0959804921001313&amp;data=04%7C01%7Ce.bunnik%40erasmusmc.nl%7C896273c0ac534fd2b17608d8f8eff021%7C526638ba6af34b0fa532a1a511f4ac80%7C0%7C1%7C637533056701789692%7CUnknown%7CTWFpbGZsb3d8eyJWIjoiMC4wLjAwMDAiLCJQIjoiV2luMzIiLCJBTiI6Ik1haWwiLCJXVCI6Mn0%3D%7C3000&amp;sdata=3OjwSK1SyyngE2SM4TLR%2B3b1DkM%2F6aG%2Bd9raYd8d1Ko%3D&amp;reserved=0" TargetMode="External"/><Relationship Id="rId1" Type="http://schemas.openxmlformats.org/officeDocument/2006/relationships/slideLayout" Target="../slideLayouts/slideLayout7.xml"/><Relationship Id="rId6" Type="http://schemas.openxmlformats.org/officeDocument/2006/relationships/hyperlink" Target="https://www.sciencedirect.com/science/article/pii/S0959804921001313#bib22" TargetMode="External"/><Relationship Id="rId5" Type="http://schemas.openxmlformats.org/officeDocument/2006/relationships/hyperlink" Target="https://www.sciencedirect.com/science/article/pii/S0959804921001313#bib21" TargetMode="External"/><Relationship Id="rId4" Type="http://schemas.openxmlformats.org/officeDocument/2006/relationships/hyperlink" Target="https://www.sciencedirect.com/science/article/pii/S0959804921001313#bib19" TargetMode="External"/></Relationships>
</file>

<file path=ppt/slides/_rels/slide10.xml.rels><?xml version="1.0" encoding="UTF-8" standalone="yes"?>
<Relationships xmlns="http://schemas.openxmlformats.org/package/2006/relationships"><Relationship Id="rId2" Type="http://schemas.openxmlformats.org/officeDocument/2006/relationships/hyperlink" Target="https://eur01.safelinks.protection.outlook.com/?url=https%3A%2F%2Fwww.sciencedirect.com%2Fscience%2Farticle%2Fpii%2FS0959804921001313&amp;data=04%7C01%7Ce.bunnik%40erasmusmc.nl%7C896273c0ac534fd2b17608d8f8eff021%7C526638ba6af34b0fa532a1a511f4ac80%7C0%7C1%7C637533056701789692%7CUnknown%7CTWFpbGZsb3d8eyJWIjoiMC4wLjAwMDAiLCJQIjoiV2luMzIiLCJBTiI6Ik1haWwiLCJXVCI6Mn0%3D%7C3000&amp;sdata=3OjwSK1SyyngE2SM4TLR%2B3b1DkM%2F6aG%2Bd9raYd8d1Ko%3D&amp;reserved=0"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hyperlink" Target="https://eur01.safelinks.protection.outlook.com/?url=https%3A%2F%2Fwww.sciencedirect.com%2Fscience%2Farticle%2Fpii%2FS0959804921001313&amp;data=04%7C01%7Ce.bunnik%40erasmusmc.nl%7C896273c0ac534fd2b17608d8f8eff021%7C526638ba6af34b0fa532a1a511f4ac80%7C0%7C1%7C637533056701789692%7CUnknown%7CTWFpbGZsb3d8eyJWIjoiMC4wLjAwMDAiLCJQIjoiV2luMzIiLCJBTiI6Ik1haWwiLCJXVCI6Mn0%3D%7C3000&amp;sdata=3OjwSK1SyyngE2SM4TLR%2B3b1DkM%2F6aG%2Bd9raYd8d1Ko%3D&amp;reserved=0"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hyperlink" Target="http://orcid.org/0000-0002-4243-438X" TargetMode="External"/><Relationship Id="rId3" Type="http://schemas.openxmlformats.org/officeDocument/2006/relationships/hyperlink" Target="http://orcid.org/0000-0002-1033-0818" TargetMode="External"/><Relationship Id="rId7" Type="http://schemas.openxmlformats.org/officeDocument/2006/relationships/hyperlink" Target="http://orcid.org/0000-0002-8098-1990" TargetMode="External"/><Relationship Id="rId12" Type="http://schemas.openxmlformats.org/officeDocument/2006/relationships/image" Target="../media/image6.png"/><Relationship Id="rId2" Type="http://schemas.openxmlformats.org/officeDocument/2006/relationships/hyperlink" Target="https://www.medrxiv.org/content/10.1101/2021.06.24.21259406v1" TargetMode="External"/><Relationship Id="rId1" Type="http://schemas.openxmlformats.org/officeDocument/2006/relationships/slideLayout" Target="../slideLayouts/slideLayout7.xml"/><Relationship Id="rId6" Type="http://schemas.openxmlformats.org/officeDocument/2006/relationships/hyperlink" Target="http://orcid.org/0000-0002-3053-7453" TargetMode="External"/><Relationship Id="rId11" Type="http://schemas.openxmlformats.org/officeDocument/2006/relationships/hyperlink" Target="https://www.medrxiv.org/content/what-unrefereed-preprint" TargetMode="External"/><Relationship Id="rId5" Type="http://schemas.openxmlformats.org/officeDocument/2006/relationships/hyperlink" Target="http://orcid.org/0000-0002-6518-2453" TargetMode="External"/><Relationship Id="rId10" Type="http://schemas.openxmlformats.org/officeDocument/2006/relationships/hyperlink" Target="http://orcid.org/0000-0002-3545-7903" TargetMode="External"/><Relationship Id="rId4" Type="http://schemas.openxmlformats.org/officeDocument/2006/relationships/hyperlink" Target="http://orcid.org/0000-0001-8554-2447" TargetMode="External"/><Relationship Id="rId9" Type="http://schemas.openxmlformats.org/officeDocument/2006/relationships/hyperlink" Target="http://orcid.org/0000-0002-3711-7670"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CA46939A-40D8-4403-A389-AE734A8BAABB}" type="slidenum">
              <a:rPr lang="en-US" smtClean="0"/>
              <a:t>1</a:t>
            </a:fld>
            <a:endParaRPr lang="en-US" dirty="0"/>
          </a:p>
        </p:txBody>
      </p:sp>
      <p:sp>
        <p:nvSpPr>
          <p:cNvPr id="6" name="TextBox 5">
            <a:extLst>
              <a:ext uri="{FF2B5EF4-FFF2-40B4-BE49-F238E27FC236}">
                <a16:creationId xmlns:a16="http://schemas.microsoft.com/office/drawing/2014/main" id="{39BB9915-F6E2-437C-86AA-2517C07F8C95}"/>
              </a:ext>
            </a:extLst>
          </p:cNvPr>
          <p:cNvSpPr txBox="1"/>
          <p:nvPr/>
        </p:nvSpPr>
        <p:spPr>
          <a:xfrm>
            <a:off x="943580" y="1148958"/>
            <a:ext cx="10304833" cy="892552"/>
          </a:xfrm>
          <a:prstGeom prst="rect">
            <a:avLst/>
          </a:prstGeom>
          <a:noFill/>
        </p:spPr>
        <p:txBody>
          <a:bodyPr wrap="square" rtlCol="0">
            <a:spAutoFit/>
          </a:bodyPr>
          <a:lstStyle/>
          <a:p>
            <a:pPr algn="ctr"/>
            <a:r>
              <a:rPr lang="en-GB" sz="2800" b="1" dirty="0"/>
              <a:t>Center for Informed Consent Integrity</a:t>
            </a:r>
          </a:p>
          <a:p>
            <a:pPr algn="ctr"/>
            <a:r>
              <a:rPr lang="en-GB" sz="2400" b="1" dirty="0"/>
              <a:t>Webinar Series – 15 Sep 2021</a:t>
            </a:r>
          </a:p>
        </p:txBody>
      </p:sp>
      <p:pic>
        <p:nvPicPr>
          <p:cNvPr id="2" name="Picture 1">
            <a:extLst>
              <a:ext uri="{FF2B5EF4-FFF2-40B4-BE49-F238E27FC236}">
                <a16:creationId xmlns:a16="http://schemas.microsoft.com/office/drawing/2014/main" id="{66F61D62-F76A-4016-9FA7-B83FD6421C0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38744"/>
          <a:stretch/>
        </p:blipFill>
        <p:spPr>
          <a:xfrm>
            <a:off x="3782315" y="5827902"/>
            <a:ext cx="4627369" cy="711010"/>
          </a:xfrm>
          <a:prstGeom prst="rect">
            <a:avLst/>
          </a:prstGeom>
        </p:spPr>
      </p:pic>
      <p:sp>
        <p:nvSpPr>
          <p:cNvPr id="7" name="Rectangle 6">
            <a:extLst>
              <a:ext uri="{FF2B5EF4-FFF2-40B4-BE49-F238E27FC236}">
                <a16:creationId xmlns:a16="http://schemas.microsoft.com/office/drawing/2014/main" id="{79E4DF0E-D785-437D-9B9D-3387EDAA36F4}"/>
              </a:ext>
            </a:extLst>
          </p:cNvPr>
          <p:cNvSpPr/>
          <p:nvPr/>
        </p:nvSpPr>
        <p:spPr>
          <a:xfrm>
            <a:off x="0" y="0"/>
            <a:ext cx="12192000" cy="460397"/>
          </a:xfrm>
          <a:prstGeom prst="rect">
            <a:avLst/>
          </a:prstGeom>
          <a:solidFill>
            <a:srgbClr val="64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59E8D009-5830-4B95-8325-AF8DA55A0BA3}"/>
              </a:ext>
            </a:extLst>
          </p:cNvPr>
          <p:cNvSpPr txBox="1"/>
          <p:nvPr/>
        </p:nvSpPr>
        <p:spPr>
          <a:xfrm>
            <a:off x="1179753" y="2537730"/>
            <a:ext cx="9832489" cy="1782539"/>
          </a:xfrm>
          <a:prstGeom prst="rect">
            <a:avLst/>
          </a:prstGeom>
          <a:noFill/>
        </p:spPr>
        <p:txBody>
          <a:bodyPr wrap="square">
            <a:spAutoFit/>
          </a:bodyPr>
          <a:lstStyle/>
          <a:p>
            <a:pPr algn="ctr">
              <a:spcBef>
                <a:spcPts val="700"/>
              </a:spcBef>
              <a:tabLst>
                <a:tab pos="3200400" algn="l"/>
              </a:tabLst>
            </a:pPr>
            <a:r>
              <a:rPr lang="en-US" sz="3600" b="1" dirty="0">
                <a:solidFill>
                  <a:srgbClr val="700000"/>
                </a:solidFill>
              </a:rPr>
              <a:t>Mainstreaming informed consent for genomic sequencing: A call for action</a:t>
            </a:r>
          </a:p>
          <a:p>
            <a:pPr algn="ctr">
              <a:spcBef>
                <a:spcPts val="700"/>
              </a:spcBef>
              <a:tabLst>
                <a:tab pos="3200400" algn="l"/>
              </a:tabLst>
            </a:pPr>
            <a:r>
              <a:rPr lang="en-US" sz="3200" dirty="0"/>
              <a:t>w</a:t>
            </a:r>
            <a:r>
              <a:rPr lang="en-US" sz="3200" dirty="0">
                <a:effectLst/>
              </a:rPr>
              <a:t>ith Eline M. Bunnik, PhD, Erasmus University</a:t>
            </a:r>
            <a:endParaRPr lang="en-US" sz="3200" b="1" dirty="0"/>
          </a:p>
        </p:txBody>
      </p:sp>
    </p:spTree>
    <p:extLst>
      <p:ext uri="{BB962C8B-B14F-4D97-AF65-F5344CB8AC3E}">
        <p14:creationId xmlns:p14="http://schemas.microsoft.com/office/powerpoint/2010/main" val="62774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7DBDC3-61AF-4C6B-80BC-CE5B790F9486}"/>
              </a:ext>
            </a:extLst>
          </p:cNvPr>
          <p:cNvSpPr>
            <a:spLocks noGrp="1"/>
          </p:cNvSpPr>
          <p:nvPr>
            <p:ph type="sldNum" sz="quarter" idx="12"/>
          </p:nvPr>
        </p:nvSpPr>
        <p:spPr/>
        <p:txBody>
          <a:bodyPr/>
          <a:lstStyle/>
          <a:p>
            <a:fld id="{55604455-3496-4D1A-9B04-9E74E54449F2}" type="slidenum">
              <a:rPr lang="en-US" smtClean="0"/>
              <a:t>2</a:t>
            </a:fld>
            <a:endParaRPr lang="en-US"/>
          </a:p>
        </p:txBody>
      </p:sp>
      <p:sp>
        <p:nvSpPr>
          <p:cNvPr id="9" name="Rectangle 8">
            <a:extLst>
              <a:ext uri="{FF2B5EF4-FFF2-40B4-BE49-F238E27FC236}">
                <a16:creationId xmlns:a16="http://schemas.microsoft.com/office/drawing/2014/main" id="{42F6A280-354C-4593-9E6F-2012B95BA36B}"/>
              </a:ext>
            </a:extLst>
          </p:cNvPr>
          <p:cNvSpPr/>
          <p:nvPr/>
        </p:nvSpPr>
        <p:spPr>
          <a:xfrm>
            <a:off x="858826" y="2336231"/>
            <a:ext cx="10474348" cy="2862322"/>
          </a:xfrm>
          <a:prstGeom prst="rect">
            <a:avLst/>
          </a:prstGeom>
        </p:spPr>
        <p:txBody>
          <a:bodyPr wrap="square">
            <a:spAutoFit/>
          </a:bodyPr>
          <a:lstStyle/>
          <a:p>
            <a:pPr algn="ctr"/>
            <a:r>
              <a:rPr lang="en-US" sz="3600" b="1" i="1" dirty="0">
                <a:solidFill>
                  <a:srgbClr val="680000"/>
                </a:solidFill>
              </a:rPr>
              <a:t>Purpose</a:t>
            </a:r>
          </a:p>
          <a:p>
            <a:pPr algn="ctr"/>
            <a:r>
              <a:rPr lang="en-US" sz="3600" i="1" dirty="0"/>
              <a:t>Advance ethical and scientific rigor in research and evidence generation across health, human rights, humanitarian response, education, heritage stewardship, and development</a:t>
            </a:r>
          </a:p>
        </p:txBody>
      </p:sp>
      <p:pic>
        <p:nvPicPr>
          <p:cNvPr id="3" name="Picture 2">
            <a:extLst>
              <a:ext uri="{FF2B5EF4-FFF2-40B4-BE49-F238E27FC236}">
                <a16:creationId xmlns:a16="http://schemas.microsoft.com/office/drawing/2014/main" id="{57468D80-1DB5-4541-B780-BED4A32F20B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045" b="39931"/>
          <a:stretch/>
        </p:blipFill>
        <p:spPr>
          <a:xfrm>
            <a:off x="2878885" y="1202247"/>
            <a:ext cx="6628783" cy="914400"/>
          </a:xfrm>
          <a:prstGeom prst="rect">
            <a:avLst/>
          </a:prstGeom>
        </p:spPr>
      </p:pic>
      <p:sp>
        <p:nvSpPr>
          <p:cNvPr id="5" name="Rectangle 4">
            <a:extLst>
              <a:ext uri="{FF2B5EF4-FFF2-40B4-BE49-F238E27FC236}">
                <a16:creationId xmlns:a16="http://schemas.microsoft.com/office/drawing/2014/main" id="{21C89112-E482-47E0-881B-F12870FF8914}"/>
              </a:ext>
            </a:extLst>
          </p:cNvPr>
          <p:cNvSpPr/>
          <p:nvPr/>
        </p:nvSpPr>
        <p:spPr>
          <a:xfrm>
            <a:off x="0" y="1"/>
            <a:ext cx="12192000" cy="158698"/>
          </a:xfrm>
          <a:prstGeom prst="rect">
            <a:avLst/>
          </a:prstGeom>
          <a:solidFill>
            <a:srgbClr val="64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5149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7DBDC3-61AF-4C6B-80BC-CE5B790F9486}"/>
              </a:ext>
            </a:extLst>
          </p:cNvPr>
          <p:cNvSpPr>
            <a:spLocks noGrp="1"/>
          </p:cNvSpPr>
          <p:nvPr>
            <p:ph type="sldNum" sz="quarter" idx="12"/>
          </p:nvPr>
        </p:nvSpPr>
        <p:spPr>
          <a:xfrm>
            <a:off x="8505671" y="6320594"/>
            <a:ext cx="2743200" cy="365125"/>
          </a:xfrm>
        </p:spPr>
        <p:txBody>
          <a:bodyPr/>
          <a:lstStyle/>
          <a:p>
            <a:fld id="{55604455-3496-4D1A-9B04-9E74E54449F2}" type="slidenum">
              <a:rPr lang="en-US" smtClean="0"/>
              <a:t>3</a:t>
            </a:fld>
            <a:endParaRPr lang="en-US" dirty="0"/>
          </a:p>
        </p:txBody>
      </p:sp>
      <p:sp>
        <p:nvSpPr>
          <p:cNvPr id="17" name="TextBox 16">
            <a:extLst>
              <a:ext uri="{FF2B5EF4-FFF2-40B4-BE49-F238E27FC236}">
                <a16:creationId xmlns:a16="http://schemas.microsoft.com/office/drawing/2014/main" id="{F226F4B8-E384-4017-9DE9-0AC69E96B342}"/>
              </a:ext>
            </a:extLst>
          </p:cNvPr>
          <p:cNvSpPr txBox="1"/>
          <p:nvPr/>
        </p:nvSpPr>
        <p:spPr>
          <a:xfrm>
            <a:off x="2128180" y="1814318"/>
            <a:ext cx="8310326" cy="1015663"/>
          </a:xfrm>
          <a:prstGeom prst="rect">
            <a:avLst/>
          </a:prstGeom>
          <a:noFill/>
          <a:ln>
            <a:noFill/>
          </a:ln>
        </p:spPr>
        <p:txBody>
          <a:bodyPr wrap="square" rtlCol="0">
            <a:spAutoFit/>
          </a:bodyPr>
          <a:lstStyle/>
          <a:p>
            <a:pPr algn="ctr"/>
            <a:r>
              <a:rPr lang="en-US" sz="2000" b="1" i="1" dirty="0"/>
              <a:t>The Foundation focuses its work through “Centers” which align with and benefit from the knowledge and practice domain strengths across our community of practice</a:t>
            </a:r>
            <a:endParaRPr lang="en-US" sz="2000" b="1" dirty="0"/>
          </a:p>
        </p:txBody>
      </p:sp>
      <p:sp>
        <p:nvSpPr>
          <p:cNvPr id="11" name="TextBox 10">
            <a:extLst>
              <a:ext uri="{FF2B5EF4-FFF2-40B4-BE49-F238E27FC236}">
                <a16:creationId xmlns:a16="http://schemas.microsoft.com/office/drawing/2014/main" id="{A9FCF5AC-07D1-4772-8DB2-565EC4787B61}"/>
              </a:ext>
            </a:extLst>
          </p:cNvPr>
          <p:cNvSpPr txBox="1"/>
          <p:nvPr/>
        </p:nvSpPr>
        <p:spPr>
          <a:xfrm>
            <a:off x="4460862" y="3183340"/>
            <a:ext cx="3416361" cy="707886"/>
          </a:xfrm>
          <a:prstGeom prst="rect">
            <a:avLst/>
          </a:prstGeom>
          <a:noFill/>
          <a:ln>
            <a:solidFill>
              <a:srgbClr val="680000"/>
            </a:solidFill>
          </a:ln>
        </p:spPr>
        <p:txBody>
          <a:bodyPr wrap="square" rtlCol="0">
            <a:spAutoFit/>
          </a:bodyPr>
          <a:lstStyle/>
          <a:p>
            <a:pPr algn="ctr"/>
            <a:r>
              <a:rPr lang="en-US" sz="2000" b="1" dirty="0">
                <a:solidFill>
                  <a:srgbClr val="680000"/>
                </a:solidFill>
              </a:rPr>
              <a:t>Center for Ethics and Policy on Access to Medicines</a:t>
            </a:r>
            <a:endParaRPr lang="en-US" sz="2000" b="1" dirty="0"/>
          </a:p>
        </p:txBody>
      </p:sp>
      <p:sp>
        <p:nvSpPr>
          <p:cNvPr id="12" name="TextBox 11">
            <a:extLst>
              <a:ext uri="{FF2B5EF4-FFF2-40B4-BE49-F238E27FC236}">
                <a16:creationId xmlns:a16="http://schemas.microsoft.com/office/drawing/2014/main" id="{D6E3992F-8786-4525-BAEA-AD85CC769220}"/>
              </a:ext>
            </a:extLst>
          </p:cNvPr>
          <p:cNvSpPr txBox="1"/>
          <p:nvPr/>
        </p:nvSpPr>
        <p:spPr>
          <a:xfrm>
            <a:off x="1391124" y="3188098"/>
            <a:ext cx="2782516" cy="707886"/>
          </a:xfrm>
          <a:prstGeom prst="rect">
            <a:avLst/>
          </a:prstGeom>
          <a:noFill/>
          <a:ln>
            <a:solidFill>
              <a:srgbClr val="680000"/>
            </a:solidFill>
          </a:ln>
        </p:spPr>
        <p:txBody>
          <a:bodyPr wrap="square" rtlCol="0">
            <a:spAutoFit/>
          </a:bodyPr>
          <a:lstStyle/>
          <a:p>
            <a:pPr algn="ctr"/>
            <a:r>
              <a:rPr lang="en-US" sz="2000" b="1" dirty="0">
                <a:solidFill>
                  <a:srgbClr val="680000"/>
                </a:solidFill>
              </a:rPr>
              <a:t>Center for Vaccine </a:t>
            </a:r>
          </a:p>
          <a:p>
            <a:pPr algn="ctr"/>
            <a:r>
              <a:rPr lang="en-US" sz="2000" b="1" dirty="0">
                <a:solidFill>
                  <a:srgbClr val="680000"/>
                </a:solidFill>
              </a:rPr>
              <a:t>Ethics and Policy</a:t>
            </a:r>
          </a:p>
        </p:txBody>
      </p:sp>
      <p:sp>
        <p:nvSpPr>
          <p:cNvPr id="13" name="TextBox 12">
            <a:extLst>
              <a:ext uri="{FF2B5EF4-FFF2-40B4-BE49-F238E27FC236}">
                <a16:creationId xmlns:a16="http://schemas.microsoft.com/office/drawing/2014/main" id="{A5B1A8B2-87DC-488B-80BE-E45419F898FA}"/>
              </a:ext>
            </a:extLst>
          </p:cNvPr>
          <p:cNvSpPr txBox="1"/>
          <p:nvPr/>
        </p:nvSpPr>
        <p:spPr>
          <a:xfrm>
            <a:off x="3360204" y="5205435"/>
            <a:ext cx="2743200" cy="707886"/>
          </a:xfrm>
          <a:prstGeom prst="rect">
            <a:avLst/>
          </a:prstGeom>
          <a:noFill/>
          <a:ln>
            <a:solidFill>
              <a:srgbClr val="680000"/>
            </a:solidFill>
          </a:ln>
        </p:spPr>
        <p:txBody>
          <a:bodyPr wrap="square" rtlCol="0">
            <a:spAutoFit/>
          </a:bodyPr>
          <a:lstStyle/>
          <a:p>
            <a:pPr algn="ctr"/>
            <a:r>
              <a:rPr lang="en-US" sz="2000" b="1" dirty="0">
                <a:solidFill>
                  <a:srgbClr val="680000"/>
                </a:solidFill>
              </a:rPr>
              <a:t>Center for Heritage Stewardship Research</a:t>
            </a:r>
          </a:p>
        </p:txBody>
      </p:sp>
      <p:sp>
        <p:nvSpPr>
          <p:cNvPr id="14" name="TextBox 13">
            <a:extLst>
              <a:ext uri="{FF2B5EF4-FFF2-40B4-BE49-F238E27FC236}">
                <a16:creationId xmlns:a16="http://schemas.microsoft.com/office/drawing/2014/main" id="{C484C1E7-5B86-4265-87DF-F1C052B0F854}"/>
              </a:ext>
            </a:extLst>
          </p:cNvPr>
          <p:cNvSpPr txBox="1"/>
          <p:nvPr/>
        </p:nvSpPr>
        <p:spPr>
          <a:xfrm>
            <a:off x="1817154" y="4187213"/>
            <a:ext cx="2743200" cy="707886"/>
          </a:xfrm>
          <a:prstGeom prst="rect">
            <a:avLst/>
          </a:prstGeom>
          <a:noFill/>
          <a:ln>
            <a:solidFill>
              <a:srgbClr val="680000"/>
            </a:solidFill>
          </a:ln>
        </p:spPr>
        <p:txBody>
          <a:bodyPr wrap="square" rtlCol="0">
            <a:spAutoFit/>
          </a:bodyPr>
          <a:lstStyle/>
          <a:p>
            <a:pPr algn="ctr"/>
            <a:r>
              <a:rPr lang="en-US" sz="2000" b="1" dirty="0">
                <a:solidFill>
                  <a:srgbClr val="680000"/>
                </a:solidFill>
              </a:rPr>
              <a:t>Center for Human Rights Research Ethics</a:t>
            </a:r>
          </a:p>
        </p:txBody>
      </p:sp>
      <p:sp>
        <p:nvSpPr>
          <p:cNvPr id="15" name="TextBox 14">
            <a:extLst>
              <a:ext uri="{FF2B5EF4-FFF2-40B4-BE49-F238E27FC236}">
                <a16:creationId xmlns:a16="http://schemas.microsoft.com/office/drawing/2014/main" id="{A9CA18D7-21D8-452A-B5DC-70E09373DACE}"/>
              </a:ext>
            </a:extLst>
          </p:cNvPr>
          <p:cNvSpPr txBox="1"/>
          <p:nvPr/>
        </p:nvSpPr>
        <p:spPr>
          <a:xfrm>
            <a:off x="8164445" y="3188098"/>
            <a:ext cx="2942270" cy="707886"/>
          </a:xfrm>
          <a:prstGeom prst="rect">
            <a:avLst/>
          </a:prstGeom>
          <a:noFill/>
          <a:ln>
            <a:solidFill>
              <a:srgbClr val="680000"/>
            </a:solidFill>
          </a:ln>
        </p:spPr>
        <p:txBody>
          <a:bodyPr wrap="square" rtlCol="0">
            <a:spAutoFit/>
          </a:bodyPr>
          <a:lstStyle/>
          <a:p>
            <a:pPr algn="ctr"/>
            <a:r>
              <a:rPr lang="en-US" sz="2000" b="1" dirty="0">
                <a:solidFill>
                  <a:srgbClr val="680000"/>
                </a:solidFill>
              </a:rPr>
              <a:t>Center for Disaster and Humanitarian Ethics</a:t>
            </a:r>
          </a:p>
        </p:txBody>
      </p:sp>
      <p:sp>
        <p:nvSpPr>
          <p:cNvPr id="16" name="TextBox 15">
            <a:extLst>
              <a:ext uri="{FF2B5EF4-FFF2-40B4-BE49-F238E27FC236}">
                <a16:creationId xmlns:a16="http://schemas.microsoft.com/office/drawing/2014/main" id="{1E073360-7793-4744-A442-15C15ABD9161}"/>
              </a:ext>
            </a:extLst>
          </p:cNvPr>
          <p:cNvSpPr txBox="1"/>
          <p:nvPr/>
        </p:nvSpPr>
        <p:spPr>
          <a:xfrm>
            <a:off x="8006332" y="4169768"/>
            <a:ext cx="2868060" cy="707886"/>
          </a:xfrm>
          <a:prstGeom prst="rect">
            <a:avLst/>
          </a:prstGeom>
          <a:noFill/>
          <a:ln>
            <a:solidFill>
              <a:srgbClr val="680000"/>
            </a:solidFill>
          </a:ln>
        </p:spPr>
        <p:txBody>
          <a:bodyPr wrap="square" rtlCol="0">
            <a:spAutoFit/>
          </a:bodyPr>
          <a:lstStyle/>
          <a:p>
            <a:pPr algn="ctr"/>
            <a:r>
              <a:rPr lang="en-US" sz="2000" b="1" dirty="0">
                <a:solidFill>
                  <a:srgbClr val="680000"/>
                </a:solidFill>
              </a:rPr>
              <a:t>Center for Sustainable Development Research</a:t>
            </a:r>
          </a:p>
        </p:txBody>
      </p:sp>
      <p:sp>
        <p:nvSpPr>
          <p:cNvPr id="18" name="TextBox 17">
            <a:extLst>
              <a:ext uri="{FF2B5EF4-FFF2-40B4-BE49-F238E27FC236}">
                <a16:creationId xmlns:a16="http://schemas.microsoft.com/office/drawing/2014/main" id="{9B66CA3E-7F47-41E3-9113-81C8E5E9C54E}"/>
              </a:ext>
            </a:extLst>
          </p:cNvPr>
          <p:cNvSpPr txBox="1"/>
          <p:nvPr/>
        </p:nvSpPr>
        <p:spPr>
          <a:xfrm>
            <a:off x="4911743" y="4187213"/>
            <a:ext cx="2743200" cy="707886"/>
          </a:xfrm>
          <a:prstGeom prst="rect">
            <a:avLst/>
          </a:prstGeom>
          <a:noFill/>
          <a:ln>
            <a:solidFill>
              <a:srgbClr val="680000"/>
            </a:solidFill>
          </a:ln>
        </p:spPr>
        <p:txBody>
          <a:bodyPr wrap="square" rtlCol="0">
            <a:spAutoFit/>
          </a:bodyPr>
          <a:lstStyle/>
          <a:p>
            <a:pPr algn="ctr"/>
            <a:r>
              <a:rPr lang="en-US" sz="2000" b="1" dirty="0">
                <a:solidFill>
                  <a:srgbClr val="680000"/>
                </a:solidFill>
              </a:rPr>
              <a:t>Center for Informed Consent Integrity</a:t>
            </a:r>
          </a:p>
        </p:txBody>
      </p:sp>
      <p:sp>
        <p:nvSpPr>
          <p:cNvPr id="19" name="TextBox 18">
            <a:extLst>
              <a:ext uri="{FF2B5EF4-FFF2-40B4-BE49-F238E27FC236}">
                <a16:creationId xmlns:a16="http://schemas.microsoft.com/office/drawing/2014/main" id="{346A6D1F-25E8-4336-BFFC-A39B48645527}"/>
              </a:ext>
            </a:extLst>
          </p:cNvPr>
          <p:cNvSpPr txBox="1"/>
          <p:nvPr/>
        </p:nvSpPr>
        <p:spPr>
          <a:xfrm>
            <a:off x="6320811" y="5205434"/>
            <a:ext cx="2752084" cy="707886"/>
          </a:xfrm>
          <a:prstGeom prst="rect">
            <a:avLst/>
          </a:prstGeom>
          <a:noFill/>
          <a:ln>
            <a:solidFill>
              <a:srgbClr val="680000"/>
            </a:solidFill>
          </a:ln>
        </p:spPr>
        <p:txBody>
          <a:bodyPr wrap="square" rtlCol="0">
            <a:spAutoFit/>
          </a:bodyPr>
          <a:lstStyle/>
          <a:p>
            <a:pPr algn="ctr"/>
            <a:r>
              <a:rPr lang="en-US" sz="2000" b="1" dirty="0">
                <a:solidFill>
                  <a:srgbClr val="680000"/>
                </a:solidFill>
              </a:rPr>
              <a:t>Center for Education &amp; Literacy Research</a:t>
            </a:r>
          </a:p>
        </p:txBody>
      </p:sp>
      <p:sp>
        <p:nvSpPr>
          <p:cNvPr id="3" name="Oval 2">
            <a:extLst>
              <a:ext uri="{FF2B5EF4-FFF2-40B4-BE49-F238E27FC236}">
                <a16:creationId xmlns:a16="http://schemas.microsoft.com/office/drawing/2014/main" id="{506FF9A8-99AD-42A2-83F3-0C0B30F2F6DB}"/>
              </a:ext>
            </a:extLst>
          </p:cNvPr>
          <p:cNvSpPr/>
          <p:nvPr/>
        </p:nvSpPr>
        <p:spPr>
          <a:xfrm>
            <a:off x="4350261" y="3762805"/>
            <a:ext cx="3792612" cy="1571050"/>
          </a:xfrm>
          <a:prstGeom prst="ellipse">
            <a:avLst/>
          </a:prstGeom>
          <a:noFill/>
          <a:ln w="38100">
            <a:solidFill>
              <a:srgbClr val="5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5" name="Picture 4">
            <a:extLst>
              <a:ext uri="{FF2B5EF4-FFF2-40B4-BE49-F238E27FC236}">
                <a16:creationId xmlns:a16="http://schemas.microsoft.com/office/drawing/2014/main" id="{0E66B940-C078-4A10-A8A5-EE07C271695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045" b="39931"/>
          <a:stretch/>
        </p:blipFill>
        <p:spPr>
          <a:xfrm>
            <a:off x="2789012" y="709181"/>
            <a:ext cx="6628783" cy="914400"/>
          </a:xfrm>
          <a:prstGeom prst="rect">
            <a:avLst/>
          </a:prstGeom>
        </p:spPr>
      </p:pic>
      <p:sp>
        <p:nvSpPr>
          <p:cNvPr id="20" name="Rectangle 19">
            <a:extLst>
              <a:ext uri="{FF2B5EF4-FFF2-40B4-BE49-F238E27FC236}">
                <a16:creationId xmlns:a16="http://schemas.microsoft.com/office/drawing/2014/main" id="{75DAC40A-FA40-4ED9-B7EF-8DFB655AA5DD}"/>
              </a:ext>
            </a:extLst>
          </p:cNvPr>
          <p:cNvSpPr/>
          <p:nvPr/>
        </p:nvSpPr>
        <p:spPr>
          <a:xfrm>
            <a:off x="0" y="1"/>
            <a:ext cx="12192000" cy="158698"/>
          </a:xfrm>
          <a:prstGeom prst="rect">
            <a:avLst/>
          </a:prstGeom>
          <a:solidFill>
            <a:srgbClr val="64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32581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GE2P2 Global Fdn_logo_June 2016_no tag">
            <a:extLst>
              <a:ext uri="{FF2B5EF4-FFF2-40B4-BE49-F238E27FC236}">
                <a16:creationId xmlns:a16="http://schemas.microsoft.com/office/drawing/2014/main" id="{351765F1-48E0-40DB-A97C-D9EC28C2A4E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7882" r="19959"/>
          <a:stretch/>
        </p:blipFill>
        <p:spPr bwMode="auto">
          <a:xfrm>
            <a:off x="4674962" y="150882"/>
            <a:ext cx="2546744" cy="514312"/>
          </a:xfrm>
          <a:prstGeom prst="rect">
            <a:avLst/>
          </a:prstGeom>
          <a:noFill/>
          <a:ln>
            <a:noFill/>
          </a:ln>
        </p:spPr>
      </p:pic>
      <p:sp>
        <p:nvSpPr>
          <p:cNvPr id="22" name="Rectangle 21">
            <a:extLst>
              <a:ext uri="{FF2B5EF4-FFF2-40B4-BE49-F238E27FC236}">
                <a16:creationId xmlns:a16="http://schemas.microsoft.com/office/drawing/2014/main" id="{AB62A90D-0675-4D2A-8504-E021B9EF99D9}"/>
              </a:ext>
            </a:extLst>
          </p:cNvPr>
          <p:cNvSpPr/>
          <p:nvPr/>
        </p:nvSpPr>
        <p:spPr>
          <a:xfrm>
            <a:off x="0" y="1"/>
            <a:ext cx="12192000" cy="158698"/>
          </a:xfrm>
          <a:prstGeom prst="rect">
            <a:avLst/>
          </a:prstGeom>
          <a:solidFill>
            <a:srgbClr val="64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a:extLst>
              <a:ext uri="{FF2B5EF4-FFF2-40B4-BE49-F238E27FC236}">
                <a16:creationId xmlns:a16="http://schemas.microsoft.com/office/drawing/2014/main" id="{EDF22D05-0EDF-4A8E-80C2-1BB0791FE753}"/>
              </a:ext>
            </a:extLst>
          </p:cNvPr>
          <p:cNvGrpSpPr/>
          <p:nvPr/>
        </p:nvGrpSpPr>
        <p:grpSpPr>
          <a:xfrm>
            <a:off x="2742613" y="680768"/>
            <a:ext cx="6314943" cy="6102346"/>
            <a:chOff x="2742613" y="680768"/>
            <a:chExt cx="6314943" cy="6102346"/>
          </a:xfrm>
        </p:grpSpPr>
        <p:sp>
          <p:nvSpPr>
            <p:cNvPr id="26" name="Oval 25">
              <a:extLst>
                <a:ext uri="{FF2B5EF4-FFF2-40B4-BE49-F238E27FC236}">
                  <a16:creationId xmlns:a16="http://schemas.microsoft.com/office/drawing/2014/main" id="{3A883A77-126C-47F7-8B8C-12924B0AA61A}"/>
                </a:ext>
              </a:extLst>
            </p:cNvPr>
            <p:cNvSpPr/>
            <p:nvPr/>
          </p:nvSpPr>
          <p:spPr>
            <a:xfrm>
              <a:off x="2760632" y="696044"/>
              <a:ext cx="6295061" cy="6087070"/>
            </a:xfrm>
            <a:prstGeom prst="ellipse">
              <a:avLst/>
            </a:prstGeom>
            <a:gradFill flip="none" rotWithShape="1">
              <a:gsLst>
                <a:gs pos="0">
                  <a:schemeClr val="accent3">
                    <a:lumMod val="5000"/>
                    <a:lumOff val="95000"/>
                    <a:alpha val="28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solidFill>
                  <a:schemeClr val="tx1">
                    <a:lumMod val="65000"/>
                    <a:lumOff val="35000"/>
                  </a:schemeClr>
                </a:solidFill>
              </a:endParaRPr>
            </a:p>
          </p:txBody>
        </p:sp>
        <p:sp>
          <p:nvSpPr>
            <p:cNvPr id="12" name="Oval 23">
              <a:extLst>
                <a:ext uri="{FF2B5EF4-FFF2-40B4-BE49-F238E27FC236}">
                  <a16:creationId xmlns:a16="http://schemas.microsoft.com/office/drawing/2014/main" id="{E32ECC10-C3A6-49C7-A255-E6C44590EC36}"/>
                </a:ext>
              </a:extLst>
            </p:cNvPr>
            <p:cNvSpPr>
              <a:spLocks noChangeAspect="1" noChangeArrowheads="1"/>
            </p:cNvSpPr>
            <p:nvPr/>
          </p:nvSpPr>
          <p:spPr bwMode="auto">
            <a:xfrm rot="374722">
              <a:off x="4820578" y="4620454"/>
              <a:ext cx="2205172" cy="2101850"/>
            </a:xfrm>
            <a:prstGeom prst="ellipse">
              <a:avLst/>
            </a:prstGeom>
            <a:solidFill>
              <a:schemeClr val="bg1">
                <a:lumMod val="95000"/>
                <a:alpha val="75000"/>
              </a:schemeClr>
            </a:solidFill>
            <a:ln>
              <a:solidFill>
                <a:schemeClr val="bg1">
                  <a:lumMod val="85000"/>
                </a:schemeClr>
              </a:solidFill>
            </a:ln>
            <a:effectLst/>
          </p:spPr>
          <p:txBody>
            <a:bodyPr wrap="none" anchor="ctr"/>
            <a:lstStyle>
              <a:lvl1pPr defTabSz="1463675">
                <a:defRPr>
                  <a:solidFill>
                    <a:schemeClr val="tx1"/>
                  </a:solidFill>
                  <a:latin typeface="Arial" panose="020B0604020202020204" pitchFamily="34" charset="0"/>
                  <a:cs typeface="Arial" panose="020B0604020202020204" pitchFamily="34" charset="0"/>
                </a:defRPr>
              </a:lvl1pPr>
              <a:lvl2pPr defTabSz="1463675">
                <a:defRPr>
                  <a:solidFill>
                    <a:schemeClr val="tx1"/>
                  </a:solidFill>
                  <a:latin typeface="Arial" panose="020B0604020202020204" pitchFamily="34" charset="0"/>
                  <a:cs typeface="Arial" panose="020B0604020202020204" pitchFamily="34" charset="0"/>
                </a:defRPr>
              </a:lvl2pPr>
              <a:lvl3pPr defTabSz="1463675">
                <a:defRPr>
                  <a:solidFill>
                    <a:schemeClr val="tx1"/>
                  </a:solidFill>
                  <a:latin typeface="Arial" panose="020B0604020202020204" pitchFamily="34" charset="0"/>
                  <a:cs typeface="Arial" panose="020B0604020202020204" pitchFamily="34" charset="0"/>
                </a:defRPr>
              </a:lvl3pPr>
              <a:lvl4pPr defTabSz="1463675">
                <a:defRPr>
                  <a:solidFill>
                    <a:schemeClr val="tx1"/>
                  </a:solidFill>
                  <a:latin typeface="Arial" panose="020B0604020202020204" pitchFamily="34" charset="0"/>
                  <a:cs typeface="Arial" panose="020B0604020202020204" pitchFamily="34" charset="0"/>
                </a:defRPr>
              </a:lvl4pPr>
              <a:lvl5pPr defTabSz="1463675">
                <a:defRPr>
                  <a:solidFill>
                    <a:schemeClr val="tx1"/>
                  </a:solidFill>
                  <a:latin typeface="Arial" panose="020B0604020202020204" pitchFamily="34" charset="0"/>
                  <a:cs typeface="Arial" panose="020B0604020202020204" pitchFamily="34" charset="0"/>
                </a:defRPr>
              </a:lvl5pPr>
              <a:lvl6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endParaRPr lang="en-US" altLang="en-US" sz="1600" dirty="0">
                <a:solidFill>
                  <a:schemeClr val="tx1">
                    <a:lumMod val="65000"/>
                    <a:lumOff val="35000"/>
                  </a:schemeClr>
                </a:solidFill>
              </a:endParaRPr>
            </a:p>
          </p:txBody>
        </p:sp>
        <p:grpSp>
          <p:nvGrpSpPr>
            <p:cNvPr id="2" name="Group 1">
              <a:extLst>
                <a:ext uri="{FF2B5EF4-FFF2-40B4-BE49-F238E27FC236}">
                  <a16:creationId xmlns:a16="http://schemas.microsoft.com/office/drawing/2014/main" id="{E76C0C3B-3A00-44FB-8BF2-A334749E53AC}"/>
                </a:ext>
              </a:extLst>
            </p:cNvPr>
            <p:cNvGrpSpPr/>
            <p:nvPr/>
          </p:nvGrpSpPr>
          <p:grpSpPr>
            <a:xfrm>
              <a:off x="2742613" y="708476"/>
              <a:ext cx="6209521" cy="5996866"/>
              <a:chOff x="2742613" y="708476"/>
              <a:chExt cx="6209521" cy="5996866"/>
            </a:xfrm>
          </p:grpSpPr>
          <p:sp>
            <p:nvSpPr>
              <p:cNvPr id="3" name="Oval 6">
                <a:extLst>
                  <a:ext uri="{FF2B5EF4-FFF2-40B4-BE49-F238E27FC236}">
                    <a16:creationId xmlns:a16="http://schemas.microsoft.com/office/drawing/2014/main" id="{DEE366F2-D52D-49D5-98BC-4245626C6905}"/>
                  </a:ext>
                </a:extLst>
              </p:cNvPr>
              <p:cNvSpPr>
                <a:spLocks noChangeAspect="1" noChangeArrowheads="1"/>
              </p:cNvSpPr>
              <p:nvPr/>
            </p:nvSpPr>
            <p:spPr bwMode="auto">
              <a:xfrm>
                <a:off x="4572438" y="2443742"/>
                <a:ext cx="2638212" cy="2514600"/>
              </a:xfrm>
              <a:prstGeom prst="ellipse">
                <a:avLst/>
              </a:prstGeom>
              <a:solidFill>
                <a:srgbClr val="007CA8"/>
              </a:solidFill>
              <a:ln>
                <a:noFill/>
              </a:ln>
              <a:effectLst/>
            </p:spPr>
            <p:txBody>
              <a:bodyPr wrap="none" anchor="ctr"/>
              <a:lstStyle>
                <a:lvl1pPr defTabSz="1463675">
                  <a:defRPr>
                    <a:solidFill>
                      <a:schemeClr val="tx1"/>
                    </a:solidFill>
                    <a:latin typeface="Arial" panose="020B0604020202020204" pitchFamily="34" charset="0"/>
                    <a:cs typeface="Arial" panose="020B0604020202020204" pitchFamily="34" charset="0"/>
                  </a:defRPr>
                </a:lvl1pPr>
                <a:lvl2pPr defTabSz="1463675">
                  <a:defRPr>
                    <a:solidFill>
                      <a:schemeClr val="tx1"/>
                    </a:solidFill>
                    <a:latin typeface="Arial" panose="020B0604020202020204" pitchFamily="34" charset="0"/>
                    <a:cs typeface="Arial" panose="020B0604020202020204" pitchFamily="34" charset="0"/>
                  </a:defRPr>
                </a:lvl2pPr>
                <a:lvl3pPr defTabSz="1463675">
                  <a:defRPr>
                    <a:solidFill>
                      <a:schemeClr val="tx1"/>
                    </a:solidFill>
                    <a:latin typeface="Arial" panose="020B0604020202020204" pitchFamily="34" charset="0"/>
                    <a:cs typeface="Arial" panose="020B0604020202020204" pitchFamily="34" charset="0"/>
                  </a:defRPr>
                </a:lvl3pPr>
                <a:lvl4pPr defTabSz="1463675">
                  <a:defRPr>
                    <a:solidFill>
                      <a:schemeClr val="tx1"/>
                    </a:solidFill>
                    <a:latin typeface="Arial" panose="020B0604020202020204" pitchFamily="34" charset="0"/>
                    <a:cs typeface="Arial" panose="020B0604020202020204" pitchFamily="34" charset="0"/>
                  </a:defRPr>
                </a:lvl4pPr>
                <a:lvl5pPr defTabSz="1463675">
                  <a:defRPr>
                    <a:solidFill>
                      <a:schemeClr val="tx1"/>
                    </a:solidFill>
                    <a:latin typeface="Arial" panose="020B0604020202020204" pitchFamily="34" charset="0"/>
                    <a:cs typeface="Arial" panose="020B0604020202020204" pitchFamily="34" charset="0"/>
                  </a:defRPr>
                </a:lvl5pPr>
                <a:lvl6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endParaRPr lang="en-US" altLang="en-US" sz="1600" dirty="0">
                  <a:solidFill>
                    <a:schemeClr val="tx1">
                      <a:lumMod val="65000"/>
                      <a:lumOff val="35000"/>
                    </a:schemeClr>
                  </a:solidFill>
                </a:endParaRPr>
              </a:p>
            </p:txBody>
          </p:sp>
          <p:sp>
            <p:nvSpPr>
              <p:cNvPr id="9" name="Oval 13">
                <a:extLst>
                  <a:ext uri="{FF2B5EF4-FFF2-40B4-BE49-F238E27FC236}">
                    <a16:creationId xmlns:a16="http://schemas.microsoft.com/office/drawing/2014/main" id="{8A4B61E7-8F29-49DE-AFEC-746CF424FC22}"/>
                  </a:ext>
                </a:extLst>
              </p:cNvPr>
              <p:cNvSpPr>
                <a:spLocks noChangeAspect="1" noChangeArrowheads="1"/>
              </p:cNvSpPr>
              <p:nvPr/>
            </p:nvSpPr>
            <p:spPr bwMode="auto">
              <a:xfrm>
                <a:off x="4837413" y="735546"/>
                <a:ext cx="2205172" cy="2101850"/>
              </a:xfrm>
              <a:prstGeom prst="ellipse">
                <a:avLst/>
              </a:prstGeom>
              <a:solidFill>
                <a:schemeClr val="bg1">
                  <a:lumMod val="95000"/>
                  <a:alpha val="75000"/>
                </a:schemeClr>
              </a:solidFill>
              <a:ln>
                <a:solidFill>
                  <a:schemeClr val="bg1">
                    <a:lumMod val="85000"/>
                  </a:schemeClr>
                </a:solidFill>
              </a:ln>
              <a:effectLst/>
            </p:spPr>
            <p:txBody>
              <a:bodyPr wrap="none" anchor="ctr"/>
              <a:lstStyle>
                <a:lvl1pPr defTabSz="1463675">
                  <a:defRPr>
                    <a:solidFill>
                      <a:schemeClr val="tx1"/>
                    </a:solidFill>
                    <a:latin typeface="Arial" panose="020B0604020202020204" pitchFamily="34" charset="0"/>
                    <a:cs typeface="Arial" panose="020B0604020202020204" pitchFamily="34" charset="0"/>
                  </a:defRPr>
                </a:lvl1pPr>
                <a:lvl2pPr defTabSz="1463675">
                  <a:defRPr>
                    <a:solidFill>
                      <a:schemeClr val="tx1"/>
                    </a:solidFill>
                    <a:latin typeface="Arial" panose="020B0604020202020204" pitchFamily="34" charset="0"/>
                    <a:cs typeface="Arial" panose="020B0604020202020204" pitchFamily="34" charset="0"/>
                  </a:defRPr>
                </a:lvl2pPr>
                <a:lvl3pPr defTabSz="1463675">
                  <a:defRPr>
                    <a:solidFill>
                      <a:schemeClr val="tx1"/>
                    </a:solidFill>
                    <a:latin typeface="Arial" panose="020B0604020202020204" pitchFamily="34" charset="0"/>
                    <a:cs typeface="Arial" panose="020B0604020202020204" pitchFamily="34" charset="0"/>
                  </a:defRPr>
                </a:lvl3pPr>
                <a:lvl4pPr defTabSz="1463675">
                  <a:defRPr>
                    <a:solidFill>
                      <a:schemeClr val="tx1"/>
                    </a:solidFill>
                    <a:latin typeface="Arial" panose="020B0604020202020204" pitchFamily="34" charset="0"/>
                    <a:cs typeface="Arial" panose="020B0604020202020204" pitchFamily="34" charset="0"/>
                  </a:defRPr>
                </a:lvl4pPr>
                <a:lvl5pPr defTabSz="1463675">
                  <a:defRPr>
                    <a:solidFill>
                      <a:schemeClr val="tx1"/>
                    </a:solidFill>
                    <a:latin typeface="Arial" panose="020B0604020202020204" pitchFamily="34" charset="0"/>
                    <a:cs typeface="Arial" panose="020B0604020202020204" pitchFamily="34" charset="0"/>
                  </a:defRPr>
                </a:lvl5pPr>
                <a:lvl6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endParaRPr lang="en-US" altLang="en-US" sz="1600" dirty="0">
                  <a:solidFill>
                    <a:schemeClr val="tx1">
                      <a:lumMod val="65000"/>
                      <a:lumOff val="35000"/>
                    </a:schemeClr>
                  </a:solidFill>
                </a:endParaRPr>
              </a:p>
            </p:txBody>
          </p:sp>
          <p:sp>
            <p:nvSpPr>
              <p:cNvPr id="4" name="Rectangle 14">
                <a:extLst>
                  <a:ext uri="{FF2B5EF4-FFF2-40B4-BE49-F238E27FC236}">
                    <a16:creationId xmlns:a16="http://schemas.microsoft.com/office/drawing/2014/main" id="{34384896-9067-496A-8603-1D8B7DD395F1}"/>
                  </a:ext>
                </a:extLst>
              </p:cNvPr>
              <p:cNvSpPr>
                <a:spLocks noChangeArrowheads="1"/>
              </p:cNvSpPr>
              <p:nvPr/>
            </p:nvSpPr>
            <p:spPr bwMode="auto">
              <a:xfrm>
                <a:off x="3724641" y="3755871"/>
                <a:ext cx="19320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1463675">
                  <a:defRPr>
                    <a:solidFill>
                      <a:schemeClr val="tx1"/>
                    </a:solidFill>
                    <a:latin typeface="Arial" panose="020B0604020202020204" pitchFamily="34" charset="0"/>
                    <a:cs typeface="Arial" panose="020B0604020202020204" pitchFamily="34" charset="0"/>
                  </a:defRPr>
                </a:lvl1pPr>
                <a:lvl2pPr defTabSz="1463675">
                  <a:defRPr>
                    <a:solidFill>
                      <a:schemeClr val="tx1"/>
                    </a:solidFill>
                    <a:latin typeface="Arial" panose="020B0604020202020204" pitchFamily="34" charset="0"/>
                    <a:cs typeface="Arial" panose="020B0604020202020204" pitchFamily="34" charset="0"/>
                  </a:defRPr>
                </a:lvl2pPr>
                <a:lvl3pPr defTabSz="1463675">
                  <a:defRPr>
                    <a:solidFill>
                      <a:schemeClr val="tx1"/>
                    </a:solidFill>
                    <a:latin typeface="Arial" panose="020B0604020202020204" pitchFamily="34" charset="0"/>
                    <a:cs typeface="Arial" panose="020B0604020202020204" pitchFamily="34" charset="0"/>
                  </a:defRPr>
                </a:lvl3pPr>
                <a:lvl4pPr defTabSz="1463675">
                  <a:defRPr>
                    <a:solidFill>
                      <a:schemeClr val="tx1"/>
                    </a:solidFill>
                    <a:latin typeface="Arial" panose="020B0604020202020204" pitchFamily="34" charset="0"/>
                    <a:cs typeface="Arial" panose="020B0604020202020204" pitchFamily="34" charset="0"/>
                  </a:defRPr>
                </a:lvl4pPr>
                <a:lvl5pPr defTabSz="1463675">
                  <a:defRPr>
                    <a:solidFill>
                      <a:schemeClr val="tx1"/>
                    </a:solidFill>
                    <a:latin typeface="Arial" panose="020B0604020202020204" pitchFamily="34" charset="0"/>
                    <a:cs typeface="Arial" panose="020B0604020202020204" pitchFamily="34" charset="0"/>
                  </a:defRPr>
                </a:lvl5pPr>
                <a:lvl6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sz="1600" dirty="0">
                  <a:solidFill>
                    <a:schemeClr val="tx1">
                      <a:lumMod val="65000"/>
                      <a:lumOff val="35000"/>
                    </a:schemeClr>
                  </a:solidFill>
                  <a:latin typeface="Calibri" panose="020F0502020204030204" pitchFamily="34" charset="0"/>
                </a:endParaRPr>
              </a:p>
            </p:txBody>
          </p:sp>
          <p:sp>
            <p:nvSpPr>
              <p:cNvPr id="6" name="Oval 8">
                <a:extLst>
                  <a:ext uri="{FF2B5EF4-FFF2-40B4-BE49-F238E27FC236}">
                    <a16:creationId xmlns:a16="http://schemas.microsoft.com/office/drawing/2014/main" id="{984FBB24-5AF0-481B-87DA-85B237553C8D}"/>
                  </a:ext>
                </a:extLst>
              </p:cNvPr>
              <p:cNvSpPr>
                <a:spLocks noChangeAspect="1" noChangeArrowheads="1"/>
              </p:cNvSpPr>
              <p:nvPr/>
            </p:nvSpPr>
            <p:spPr bwMode="auto">
              <a:xfrm rot="407618">
                <a:off x="6509247" y="3675048"/>
                <a:ext cx="2205172" cy="2101850"/>
              </a:xfrm>
              <a:prstGeom prst="ellipse">
                <a:avLst/>
              </a:prstGeom>
              <a:solidFill>
                <a:schemeClr val="bg1">
                  <a:lumMod val="85000"/>
                  <a:alpha val="75000"/>
                </a:schemeClr>
              </a:solidFill>
              <a:ln>
                <a:solidFill>
                  <a:schemeClr val="bg1">
                    <a:lumMod val="75000"/>
                  </a:schemeClr>
                </a:solidFill>
              </a:ln>
              <a:effectLst/>
            </p:spPr>
            <p:txBody>
              <a:bodyPr wrap="none" anchor="ctr"/>
              <a:lstStyle>
                <a:lvl1pPr defTabSz="1463675">
                  <a:defRPr>
                    <a:solidFill>
                      <a:schemeClr val="tx1"/>
                    </a:solidFill>
                    <a:latin typeface="Arial" panose="020B0604020202020204" pitchFamily="34" charset="0"/>
                    <a:cs typeface="Arial" panose="020B0604020202020204" pitchFamily="34" charset="0"/>
                  </a:defRPr>
                </a:lvl1pPr>
                <a:lvl2pPr defTabSz="1463675">
                  <a:defRPr>
                    <a:solidFill>
                      <a:schemeClr val="tx1"/>
                    </a:solidFill>
                    <a:latin typeface="Arial" panose="020B0604020202020204" pitchFamily="34" charset="0"/>
                    <a:cs typeface="Arial" panose="020B0604020202020204" pitchFamily="34" charset="0"/>
                  </a:defRPr>
                </a:lvl2pPr>
                <a:lvl3pPr defTabSz="1463675">
                  <a:defRPr>
                    <a:solidFill>
                      <a:schemeClr val="tx1"/>
                    </a:solidFill>
                    <a:latin typeface="Arial" panose="020B0604020202020204" pitchFamily="34" charset="0"/>
                    <a:cs typeface="Arial" panose="020B0604020202020204" pitchFamily="34" charset="0"/>
                  </a:defRPr>
                </a:lvl3pPr>
                <a:lvl4pPr defTabSz="1463675">
                  <a:defRPr>
                    <a:solidFill>
                      <a:schemeClr val="tx1"/>
                    </a:solidFill>
                    <a:latin typeface="Arial" panose="020B0604020202020204" pitchFamily="34" charset="0"/>
                    <a:cs typeface="Arial" panose="020B0604020202020204" pitchFamily="34" charset="0"/>
                  </a:defRPr>
                </a:lvl4pPr>
                <a:lvl5pPr defTabSz="1463675">
                  <a:defRPr>
                    <a:solidFill>
                      <a:schemeClr val="tx1"/>
                    </a:solidFill>
                    <a:latin typeface="Arial" panose="020B0604020202020204" pitchFamily="34" charset="0"/>
                    <a:cs typeface="Arial" panose="020B0604020202020204" pitchFamily="34" charset="0"/>
                  </a:defRPr>
                </a:lvl5pPr>
                <a:lvl6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endParaRPr lang="en-US" altLang="en-US" sz="1600" dirty="0">
                  <a:solidFill>
                    <a:schemeClr val="tx1">
                      <a:lumMod val="65000"/>
                      <a:lumOff val="35000"/>
                    </a:schemeClr>
                  </a:solidFill>
                </a:endParaRPr>
              </a:p>
            </p:txBody>
          </p:sp>
          <p:sp>
            <p:nvSpPr>
              <p:cNvPr id="8" name="Oval 12">
                <a:extLst>
                  <a:ext uri="{FF2B5EF4-FFF2-40B4-BE49-F238E27FC236}">
                    <a16:creationId xmlns:a16="http://schemas.microsoft.com/office/drawing/2014/main" id="{F5B5365F-C5AE-40B4-AB2E-16964D6DD767}"/>
                  </a:ext>
                </a:extLst>
              </p:cNvPr>
              <p:cNvSpPr>
                <a:spLocks noChangeAspect="1" noChangeArrowheads="1"/>
              </p:cNvSpPr>
              <p:nvPr/>
            </p:nvSpPr>
            <p:spPr bwMode="auto">
              <a:xfrm>
                <a:off x="6509247" y="1798903"/>
                <a:ext cx="2205172" cy="2101850"/>
              </a:xfrm>
              <a:prstGeom prst="ellipse">
                <a:avLst/>
              </a:prstGeom>
              <a:solidFill>
                <a:schemeClr val="bg1">
                  <a:lumMod val="85000"/>
                  <a:alpha val="75000"/>
                </a:schemeClr>
              </a:solidFill>
              <a:ln>
                <a:solidFill>
                  <a:schemeClr val="bg1">
                    <a:lumMod val="75000"/>
                  </a:schemeClr>
                </a:solidFill>
              </a:ln>
              <a:effectLst/>
            </p:spPr>
            <p:txBody>
              <a:bodyPr wrap="none" anchor="ctr"/>
              <a:lstStyle>
                <a:lvl1pPr defTabSz="1463675">
                  <a:defRPr>
                    <a:solidFill>
                      <a:schemeClr val="tx1"/>
                    </a:solidFill>
                    <a:latin typeface="Arial" panose="020B0604020202020204" pitchFamily="34" charset="0"/>
                    <a:cs typeface="Arial" panose="020B0604020202020204" pitchFamily="34" charset="0"/>
                  </a:defRPr>
                </a:lvl1pPr>
                <a:lvl2pPr defTabSz="1463675">
                  <a:defRPr>
                    <a:solidFill>
                      <a:schemeClr val="tx1"/>
                    </a:solidFill>
                    <a:latin typeface="Arial" panose="020B0604020202020204" pitchFamily="34" charset="0"/>
                    <a:cs typeface="Arial" panose="020B0604020202020204" pitchFamily="34" charset="0"/>
                  </a:defRPr>
                </a:lvl2pPr>
                <a:lvl3pPr defTabSz="1463675">
                  <a:defRPr>
                    <a:solidFill>
                      <a:schemeClr val="tx1"/>
                    </a:solidFill>
                    <a:latin typeface="Arial" panose="020B0604020202020204" pitchFamily="34" charset="0"/>
                    <a:cs typeface="Arial" panose="020B0604020202020204" pitchFamily="34" charset="0"/>
                  </a:defRPr>
                </a:lvl3pPr>
                <a:lvl4pPr defTabSz="1463675">
                  <a:defRPr>
                    <a:solidFill>
                      <a:schemeClr val="tx1"/>
                    </a:solidFill>
                    <a:latin typeface="Arial" panose="020B0604020202020204" pitchFamily="34" charset="0"/>
                    <a:cs typeface="Arial" panose="020B0604020202020204" pitchFamily="34" charset="0"/>
                  </a:defRPr>
                </a:lvl4pPr>
                <a:lvl5pPr defTabSz="1463675">
                  <a:defRPr>
                    <a:solidFill>
                      <a:schemeClr val="tx1"/>
                    </a:solidFill>
                    <a:latin typeface="Arial" panose="020B0604020202020204" pitchFamily="34" charset="0"/>
                    <a:cs typeface="Arial" panose="020B0604020202020204" pitchFamily="34" charset="0"/>
                  </a:defRPr>
                </a:lvl5pPr>
                <a:lvl6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endParaRPr lang="en-US" altLang="en-US" sz="1600" dirty="0">
                  <a:solidFill>
                    <a:schemeClr val="tx1">
                      <a:lumMod val="65000"/>
                      <a:lumOff val="35000"/>
                    </a:schemeClr>
                  </a:solidFill>
                </a:endParaRPr>
              </a:p>
            </p:txBody>
          </p:sp>
          <p:sp>
            <p:nvSpPr>
              <p:cNvPr id="11" name="Oval 10">
                <a:extLst>
                  <a:ext uri="{FF2B5EF4-FFF2-40B4-BE49-F238E27FC236}">
                    <a16:creationId xmlns:a16="http://schemas.microsoft.com/office/drawing/2014/main" id="{2CA8EB96-38E4-479F-B6C0-80A6B204924B}"/>
                  </a:ext>
                </a:extLst>
              </p:cNvPr>
              <p:cNvSpPr>
                <a:spLocks noChangeAspect="1" noChangeArrowheads="1"/>
              </p:cNvSpPr>
              <p:nvPr/>
            </p:nvSpPr>
            <p:spPr bwMode="auto">
              <a:xfrm rot="18398678">
                <a:off x="3135986" y="3603421"/>
                <a:ext cx="2101850" cy="2205172"/>
              </a:xfrm>
              <a:prstGeom prst="ellipse">
                <a:avLst/>
              </a:prstGeom>
              <a:solidFill>
                <a:schemeClr val="bg1">
                  <a:lumMod val="85000"/>
                  <a:alpha val="75000"/>
                </a:schemeClr>
              </a:solidFill>
              <a:ln>
                <a:solidFill>
                  <a:schemeClr val="bg1">
                    <a:lumMod val="75000"/>
                  </a:schemeClr>
                </a:solidFill>
              </a:ln>
              <a:effectLst/>
            </p:spPr>
            <p:txBody>
              <a:bodyPr wrap="none" anchor="ctr"/>
              <a:lstStyle>
                <a:lvl1pPr defTabSz="1463675">
                  <a:defRPr>
                    <a:solidFill>
                      <a:schemeClr val="tx1"/>
                    </a:solidFill>
                    <a:latin typeface="Arial" panose="020B0604020202020204" pitchFamily="34" charset="0"/>
                    <a:cs typeface="Arial" panose="020B0604020202020204" pitchFamily="34" charset="0"/>
                  </a:defRPr>
                </a:lvl1pPr>
                <a:lvl2pPr defTabSz="1463675">
                  <a:defRPr>
                    <a:solidFill>
                      <a:schemeClr val="tx1"/>
                    </a:solidFill>
                    <a:latin typeface="Arial" panose="020B0604020202020204" pitchFamily="34" charset="0"/>
                    <a:cs typeface="Arial" panose="020B0604020202020204" pitchFamily="34" charset="0"/>
                  </a:defRPr>
                </a:lvl2pPr>
                <a:lvl3pPr defTabSz="1463675">
                  <a:defRPr>
                    <a:solidFill>
                      <a:schemeClr val="tx1"/>
                    </a:solidFill>
                    <a:latin typeface="Arial" panose="020B0604020202020204" pitchFamily="34" charset="0"/>
                    <a:cs typeface="Arial" panose="020B0604020202020204" pitchFamily="34" charset="0"/>
                  </a:defRPr>
                </a:lvl3pPr>
                <a:lvl4pPr defTabSz="1463675">
                  <a:defRPr>
                    <a:solidFill>
                      <a:schemeClr val="tx1"/>
                    </a:solidFill>
                    <a:latin typeface="Arial" panose="020B0604020202020204" pitchFamily="34" charset="0"/>
                    <a:cs typeface="Arial" panose="020B0604020202020204" pitchFamily="34" charset="0"/>
                  </a:defRPr>
                </a:lvl4pPr>
                <a:lvl5pPr defTabSz="1463675">
                  <a:defRPr>
                    <a:solidFill>
                      <a:schemeClr val="tx1"/>
                    </a:solidFill>
                    <a:latin typeface="Arial" panose="020B0604020202020204" pitchFamily="34" charset="0"/>
                    <a:cs typeface="Arial" panose="020B0604020202020204" pitchFamily="34" charset="0"/>
                  </a:defRPr>
                </a:lvl5pPr>
                <a:lvl6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endParaRPr lang="en-US" altLang="en-US" sz="1600" dirty="0">
                  <a:solidFill>
                    <a:schemeClr val="tx1">
                      <a:lumMod val="65000"/>
                      <a:lumOff val="35000"/>
                    </a:schemeClr>
                  </a:solidFill>
                </a:endParaRPr>
              </a:p>
            </p:txBody>
          </p:sp>
          <p:sp>
            <p:nvSpPr>
              <p:cNvPr id="10" name="Oval 9">
                <a:extLst>
                  <a:ext uri="{FF2B5EF4-FFF2-40B4-BE49-F238E27FC236}">
                    <a16:creationId xmlns:a16="http://schemas.microsoft.com/office/drawing/2014/main" id="{98BA710A-8164-4451-811C-7C7555E08C27}"/>
                  </a:ext>
                </a:extLst>
              </p:cNvPr>
              <p:cNvSpPr>
                <a:spLocks noChangeAspect="1" noChangeArrowheads="1"/>
              </p:cNvSpPr>
              <p:nvPr/>
            </p:nvSpPr>
            <p:spPr bwMode="auto">
              <a:xfrm rot="3098543">
                <a:off x="3124269" y="1687843"/>
                <a:ext cx="2101850" cy="2205172"/>
              </a:xfrm>
              <a:prstGeom prst="ellipse">
                <a:avLst/>
              </a:prstGeom>
              <a:solidFill>
                <a:schemeClr val="bg1">
                  <a:lumMod val="85000"/>
                  <a:alpha val="75000"/>
                </a:schemeClr>
              </a:solidFill>
              <a:ln>
                <a:solidFill>
                  <a:schemeClr val="bg1">
                    <a:lumMod val="75000"/>
                  </a:schemeClr>
                </a:solidFill>
              </a:ln>
              <a:effectLst/>
            </p:spPr>
            <p:txBody>
              <a:bodyPr wrap="none" anchor="ctr"/>
              <a:lstStyle>
                <a:lvl1pPr defTabSz="1463675">
                  <a:defRPr>
                    <a:solidFill>
                      <a:schemeClr val="tx1"/>
                    </a:solidFill>
                    <a:latin typeface="Arial" panose="020B0604020202020204" pitchFamily="34" charset="0"/>
                    <a:cs typeface="Arial" panose="020B0604020202020204" pitchFamily="34" charset="0"/>
                  </a:defRPr>
                </a:lvl1pPr>
                <a:lvl2pPr defTabSz="1463675">
                  <a:defRPr>
                    <a:solidFill>
                      <a:schemeClr val="tx1"/>
                    </a:solidFill>
                    <a:latin typeface="Arial" panose="020B0604020202020204" pitchFamily="34" charset="0"/>
                    <a:cs typeface="Arial" panose="020B0604020202020204" pitchFamily="34" charset="0"/>
                  </a:defRPr>
                </a:lvl2pPr>
                <a:lvl3pPr defTabSz="1463675">
                  <a:defRPr>
                    <a:solidFill>
                      <a:schemeClr val="tx1"/>
                    </a:solidFill>
                    <a:latin typeface="Arial" panose="020B0604020202020204" pitchFamily="34" charset="0"/>
                    <a:cs typeface="Arial" panose="020B0604020202020204" pitchFamily="34" charset="0"/>
                  </a:defRPr>
                </a:lvl3pPr>
                <a:lvl4pPr defTabSz="1463675">
                  <a:defRPr>
                    <a:solidFill>
                      <a:schemeClr val="tx1"/>
                    </a:solidFill>
                    <a:latin typeface="Arial" panose="020B0604020202020204" pitchFamily="34" charset="0"/>
                    <a:cs typeface="Arial" panose="020B0604020202020204" pitchFamily="34" charset="0"/>
                  </a:defRPr>
                </a:lvl4pPr>
                <a:lvl5pPr defTabSz="1463675">
                  <a:defRPr>
                    <a:solidFill>
                      <a:schemeClr val="tx1"/>
                    </a:solidFill>
                    <a:latin typeface="Arial" panose="020B0604020202020204" pitchFamily="34" charset="0"/>
                    <a:cs typeface="Arial" panose="020B0604020202020204" pitchFamily="34" charset="0"/>
                  </a:defRPr>
                </a:lvl5pPr>
                <a:lvl6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endParaRPr lang="en-US" altLang="en-US" sz="1600" dirty="0">
                  <a:solidFill>
                    <a:schemeClr val="tx1">
                      <a:lumMod val="65000"/>
                      <a:lumOff val="35000"/>
                    </a:schemeClr>
                  </a:solidFill>
                </a:endParaRPr>
              </a:p>
            </p:txBody>
          </p:sp>
          <p:sp>
            <p:nvSpPr>
              <p:cNvPr id="19" name="Rectangle 18">
                <a:extLst>
                  <a:ext uri="{FF2B5EF4-FFF2-40B4-BE49-F238E27FC236}">
                    <a16:creationId xmlns:a16="http://schemas.microsoft.com/office/drawing/2014/main" id="{C0A6E1DD-5B5E-4F7B-8E99-78CF14CECA17}"/>
                  </a:ext>
                </a:extLst>
              </p:cNvPr>
              <p:cNvSpPr/>
              <p:nvPr/>
            </p:nvSpPr>
            <p:spPr>
              <a:xfrm>
                <a:off x="2742613" y="708476"/>
                <a:ext cx="6209521" cy="59968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endParaRPr>
              </a:p>
            </p:txBody>
          </p:sp>
        </p:grpSp>
        <p:sp>
          <p:nvSpPr>
            <p:cNvPr id="24" name="Oval 23">
              <a:extLst>
                <a:ext uri="{FF2B5EF4-FFF2-40B4-BE49-F238E27FC236}">
                  <a16:creationId xmlns:a16="http://schemas.microsoft.com/office/drawing/2014/main" id="{FC62350E-0A56-4270-BB27-E25F091A2095}"/>
                </a:ext>
              </a:extLst>
            </p:cNvPr>
            <p:cNvSpPr/>
            <p:nvPr/>
          </p:nvSpPr>
          <p:spPr>
            <a:xfrm rot="16200000">
              <a:off x="2879631" y="589910"/>
              <a:ext cx="6087067" cy="6268783"/>
            </a:xfrm>
            <a:prstGeom prst="ellipse">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endParaRPr>
            </a:p>
          </p:txBody>
        </p:sp>
      </p:grpSp>
      <p:sp>
        <p:nvSpPr>
          <p:cNvPr id="25" name="Slide Number Placeholder 24">
            <a:extLst>
              <a:ext uri="{FF2B5EF4-FFF2-40B4-BE49-F238E27FC236}">
                <a16:creationId xmlns:a16="http://schemas.microsoft.com/office/drawing/2014/main" id="{8B09DCE2-D788-4527-A729-35E089B600C2}"/>
              </a:ext>
            </a:extLst>
          </p:cNvPr>
          <p:cNvSpPr>
            <a:spLocks noGrp="1"/>
          </p:cNvSpPr>
          <p:nvPr>
            <p:ph type="sldNum" sz="quarter" idx="12"/>
          </p:nvPr>
        </p:nvSpPr>
        <p:spPr>
          <a:xfrm>
            <a:off x="10395682" y="6340217"/>
            <a:ext cx="1168067" cy="365125"/>
          </a:xfrm>
        </p:spPr>
        <p:txBody>
          <a:bodyPr/>
          <a:lstStyle/>
          <a:p>
            <a:fld id="{581EBC95-91EC-4A4D-82DD-85759360995E}" type="slidenum">
              <a:rPr lang="en-US" smtClean="0"/>
              <a:t>4</a:t>
            </a:fld>
            <a:endParaRPr lang="en-US" dirty="0"/>
          </a:p>
        </p:txBody>
      </p:sp>
      <p:sp>
        <p:nvSpPr>
          <p:cNvPr id="20" name="Text Box 15">
            <a:extLst>
              <a:ext uri="{FF2B5EF4-FFF2-40B4-BE49-F238E27FC236}">
                <a16:creationId xmlns:a16="http://schemas.microsoft.com/office/drawing/2014/main" id="{830471F0-9C0F-461F-A28E-7584A9049618}"/>
              </a:ext>
            </a:extLst>
          </p:cNvPr>
          <p:cNvSpPr txBox="1">
            <a:spLocks noChangeArrowheads="1"/>
          </p:cNvSpPr>
          <p:nvPr/>
        </p:nvSpPr>
        <p:spPr bwMode="auto">
          <a:xfrm>
            <a:off x="4778191" y="1106405"/>
            <a:ext cx="2403317"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b="1" i="1" dirty="0">
                <a:solidFill>
                  <a:srgbClr val="007CA8"/>
                </a:solidFill>
                <a:latin typeface="Calibri" panose="020F0502020204030204" pitchFamily="34" charset="0"/>
              </a:rPr>
              <a:t>Publishing/Public Comment/Convening/</a:t>
            </a:r>
          </a:p>
          <a:p>
            <a:pPr algn="ctr"/>
            <a:r>
              <a:rPr lang="en-US" altLang="en-US" sz="1600" b="1" dirty="0">
                <a:solidFill>
                  <a:schemeClr val="tx1">
                    <a:lumMod val="65000"/>
                    <a:lumOff val="35000"/>
                  </a:schemeClr>
                </a:solidFill>
                <a:latin typeface="Calibri" panose="020F0502020204030204" pitchFamily="34" charset="0"/>
              </a:rPr>
              <a:t>IC Monthly Review;</a:t>
            </a:r>
          </a:p>
          <a:p>
            <a:pPr algn="ctr"/>
            <a:r>
              <a:rPr lang="en-US" altLang="en-US" sz="1600" b="1" dirty="0">
                <a:solidFill>
                  <a:schemeClr val="tx1">
                    <a:lumMod val="65000"/>
                    <a:lumOff val="35000"/>
                  </a:schemeClr>
                </a:solidFill>
                <a:latin typeface="Calibri" panose="020F0502020204030204" pitchFamily="34" charset="0"/>
              </a:rPr>
              <a:t>Webinar Series;</a:t>
            </a:r>
          </a:p>
          <a:p>
            <a:pPr algn="ctr"/>
            <a:r>
              <a:rPr lang="en-US" altLang="en-US" sz="1600" b="1" dirty="0">
                <a:solidFill>
                  <a:schemeClr val="tx1">
                    <a:lumMod val="65000"/>
                    <a:lumOff val="35000"/>
                  </a:schemeClr>
                </a:solidFill>
                <a:latin typeface="Calibri" panose="020F0502020204030204" pitchFamily="34" charset="0"/>
              </a:rPr>
              <a:t>Symposia</a:t>
            </a:r>
          </a:p>
        </p:txBody>
      </p:sp>
      <p:sp>
        <p:nvSpPr>
          <p:cNvPr id="23" name="Text Box 15">
            <a:extLst>
              <a:ext uri="{FF2B5EF4-FFF2-40B4-BE49-F238E27FC236}">
                <a16:creationId xmlns:a16="http://schemas.microsoft.com/office/drawing/2014/main" id="{862B1B5C-C1A9-4BEC-AB0F-0A7C9AC54C30}"/>
              </a:ext>
            </a:extLst>
          </p:cNvPr>
          <p:cNvSpPr txBox="1">
            <a:spLocks noChangeArrowheads="1"/>
          </p:cNvSpPr>
          <p:nvPr/>
        </p:nvSpPr>
        <p:spPr bwMode="auto">
          <a:xfrm>
            <a:off x="6462184" y="2235492"/>
            <a:ext cx="2332607" cy="16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b="1" i="1" dirty="0">
                <a:solidFill>
                  <a:srgbClr val="007CA8"/>
                </a:solidFill>
                <a:latin typeface="Calibri" panose="020F0502020204030204" pitchFamily="34" charset="0"/>
              </a:rPr>
              <a:t>Strategic Theme:</a:t>
            </a:r>
          </a:p>
          <a:p>
            <a:pPr algn="ctr"/>
            <a:r>
              <a:rPr lang="en-US" altLang="en-US" sz="1600" b="1" dirty="0">
                <a:solidFill>
                  <a:schemeClr val="tx1">
                    <a:lumMod val="65000"/>
                    <a:lumOff val="35000"/>
                  </a:schemeClr>
                </a:solidFill>
              </a:rPr>
              <a:t>Consent Across Research Disciplines/Cultural Contexts/Governance Models</a:t>
            </a:r>
            <a:endParaRPr lang="en-US" altLang="en-US" sz="1600" dirty="0">
              <a:solidFill>
                <a:schemeClr val="tx1">
                  <a:lumMod val="65000"/>
                  <a:lumOff val="35000"/>
                </a:schemeClr>
              </a:solidFill>
            </a:endParaRPr>
          </a:p>
          <a:p>
            <a:pPr algn="ctr"/>
            <a:endParaRPr lang="en-US" altLang="en-US" sz="1600" b="1" i="1" dirty="0">
              <a:solidFill>
                <a:schemeClr val="tx1">
                  <a:lumMod val="65000"/>
                  <a:lumOff val="35000"/>
                </a:schemeClr>
              </a:solidFill>
              <a:latin typeface="Calibri" panose="020F0502020204030204" pitchFamily="34" charset="0"/>
            </a:endParaRPr>
          </a:p>
        </p:txBody>
      </p:sp>
      <p:sp>
        <p:nvSpPr>
          <p:cNvPr id="27" name="Text Box 15">
            <a:extLst>
              <a:ext uri="{FF2B5EF4-FFF2-40B4-BE49-F238E27FC236}">
                <a16:creationId xmlns:a16="http://schemas.microsoft.com/office/drawing/2014/main" id="{3C40CE27-82B8-40D1-8809-AF0BFB322566}"/>
              </a:ext>
            </a:extLst>
          </p:cNvPr>
          <p:cNvSpPr txBox="1">
            <a:spLocks noChangeArrowheads="1"/>
          </p:cNvSpPr>
          <p:nvPr/>
        </p:nvSpPr>
        <p:spPr bwMode="auto">
          <a:xfrm>
            <a:off x="6509247" y="4085199"/>
            <a:ext cx="2238483" cy="1354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GB" b="1" i="1" dirty="0">
                <a:solidFill>
                  <a:srgbClr val="007CA8"/>
                </a:solidFill>
              </a:rPr>
              <a:t>Strategic Program </a:t>
            </a:r>
          </a:p>
          <a:p>
            <a:pPr algn="ctr"/>
            <a:r>
              <a:rPr lang="en-US" altLang="en-US" sz="1600" b="1" dirty="0">
                <a:solidFill>
                  <a:schemeClr val="tx1">
                    <a:lumMod val="65000"/>
                    <a:lumOff val="35000"/>
                  </a:schemeClr>
                </a:solidFill>
                <a:latin typeface="Calibri" panose="020F0502020204030204" pitchFamily="34" charset="0"/>
              </a:rPr>
              <a:t>COVID Vaccines &amp; </a:t>
            </a:r>
          </a:p>
          <a:p>
            <a:pPr algn="ctr"/>
            <a:r>
              <a:rPr lang="en-US" altLang="en-US" sz="1600" b="1" dirty="0">
                <a:solidFill>
                  <a:schemeClr val="tx1">
                    <a:lumMod val="65000"/>
                    <a:lumOff val="35000"/>
                  </a:schemeClr>
                </a:solidFill>
                <a:latin typeface="Calibri" panose="020F0502020204030204" pitchFamily="34" charset="0"/>
              </a:rPr>
              <a:t>Therapeutics+:</a:t>
            </a:r>
          </a:p>
          <a:p>
            <a:pPr algn="ctr"/>
            <a:r>
              <a:rPr lang="en-US" altLang="en-US" sz="1600" b="1" dirty="0">
                <a:solidFill>
                  <a:schemeClr val="tx1">
                    <a:lumMod val="65000"/>
                    <a:lumOff val="35000"/>
                  </a:schemeClr>
                </a:solidFill>
                <a:latin typeface="Calibri" panose="020F0502020204030204" pitchFamily="34" charset="0"/>
              </a:rPr>
              <a:t>Informed Choice/</a:t>
            </a:r>
          </a:p>
          <a:p>
            <a:pPr algn="ctr"/>
            <a:r>
              <a:rPr lang="en-US" altLang="en-US" sz="1600" b="1" dirty="0">
                <a:solidFill>
                  <a:schemeClr val="tx1">
                    <a:lumMod val="65000"/>
                    <a:lumOff val="35000"/>
                  </a:schemeClr>
                </a:solidFill>
                <a:latin typeface="Calibri" panose="020F0502020204030204" pitchFamily="34" charset="0"/>
              </a:rPr>
              <a:t>Consent/Refusal</a:t>
            </a:r>
            <a:endParaRPr lang="en-US" altLang="en-US" sz="1100" b="1" i="1" dirty="0">
              <a:solidFill>
                <a:schemeClr val="tx1">
                  <a:lumMod val="65000"/>
                  <a:lumOff val="35000"/>
                </a:schemeClr>
              </a:solidFill>
              <a:latin typeface="Calibri" panose="020F0502020204030204" pitchFamily="34" charset="0"/>
            </a:endParaRPr>
          </a:p>
        </p:txBody>
      </p:sp>
      <p:sp>
        <p:nvSpPr>
          <p:cNvPr id="28" name="TextBox 27">
            <a:extLst>
              <a:ext uri="{FF2B5EF4-FFF2-40B4-BE49-F238E27FC236}">
                <a16:creationId xmlns:a16="http://schemas.microsoft.com/office/drawing/2014/main" id="{3D84AC38-037F-4723-9F15-B9509BF8245B}"/>
              </a:ext>
            </a:extLst>
          </p:cNvPr>
          <p:cNvSpPr txBox="1"/>
          <p:nvPr/>
        </p:nvSpPr>
        <p:spPr>
          <a:xfrm>
            <a:off x="4625405" y="5213855"/>
            <a:ext cx="2645857" cy="1107996"/>
          </a:xfrm>
          <a:prstGeom prst="rect">
            <a:avLst/>
          </a:prstGeom>
          <a:noFill/>
        </p:spPr>
        <p:txBody>
          <a:bodyPr wrap="square" rtlCol="0">
            <a:spAutoFit/>
          </a:bodyPr>
          <a:lstStyle/>
          <a:p>
            <a:pPr algn="ctr"/>
            <a:r>
              <a:rPr lang="en-US" b="1" i="1" dirty="0">
                <a:solidFill>
                  <a:srgbClr val="007CA8"/>
                </a:solidFill>
              </a:rPr>
              <a:t>Strategic Program</a:t>
            </a:r>
          </a:p>
          <a:p>
            <a:pPr algn="ctr"/>
            <a:r>
              <a:rPr lang="en-US" sz="1600" b="1" dirty="0">
                <a:solidFill>
                  <a:schemeClr val="tx1">
                    <a:lumMod val="65000"/>
                    <a:lumOff val="35000"/>
                  </a:schemeClr>
                </a:solidFill>
              </a:rPr>
              <a:t>IC Integrity/Transparency </a:t>
            </a:r>
          </a:p>
          <a:p>
            <a:pPr algn="ctr"/>
            <a:r>
              <a:rPr lang="en-US" sz="1600" b="1" dirty="0">
                <a:solidFill>
                  <a:schemeClr val="tx1">
                    <a:lumMod val="65000"/>
                    <a:lumOff val="35000"/>
                  </a:schemeClr>
                </a:solidFill>
              </a:rPr>
              <a:t>in Clinical Development </a:t>
            </a:r>
          </a:p>
          <a:p>
            <a:pPr algn="ctr"/>
            <a:r>
              <a:rPr lang="en-US" sz="1600" b="1" dirty="0">
                <a:solidFill>
                  <a:schemeClr val="tx1">
                    <a:lumMod val="65000"/>
                    <a:lumOff val="35000"/>
                  </a:schemeClr>
                </a:solidFill>
              </a:rPr>
              <a:t>and Translation</a:t>
            </a:r>
          </a:p>
        </p:txBody>
      </p:sp>
      <p:sp>
        <p:nvSpPr>
          <p:cNvPr id="29" name="Text Box 15">
            <a:extLst>
              <a:ext uri="{FF2B5EF4-FFF2-40B4-BE49-F238E27FC236}">
                <a16:creationId xmlns:a16="http://schemas.microsoft.com/office/drawing/2014/main" id="{BF419C94-76BE-4C50-B9B9-5D5DEA424F61}"/>
              </a:ext>
            </a:extLst>
          </p:cNvPr>
          <p:cNvSpPr txBox="1">
            <a:spLocks noChangeArrowheads="1"/>
          </p:cNvSpPr>
          <p:nvPr/>
        </p:nvSpPr>
        <p:spPr bwMode="auto">
          <a:xfrm>
            <a:off x="3068669" y="4237529"/>
            <a:ext cx="2238483"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GB" b="1" i="1" dirty="0">
                <a:solidFill>
                  <a:srgbClr val="007CA8"/>
                </a:solidFill>
              </a:rPr>
              <a:t>Strategic Program </a:t>
            </a:r>
          </a:p>
          <a:p>
            <a:pPr algn="ctr"/>
            <a:r>
              <a:rPr lang="en-US" altLang="en-US" sz="1600" b="1" dirty="0">
                <a:solidFill>
                  <a:schemeClr val="tx1">
                    <a:lumMod val="65000"/>
                    <a:lumOff val="35000"/>
                  </a:schemeClr>
                </a:solidFill>
                <a:latin typeface="Calibri" panose="020F0502020204030204" pitchFamily="34" charset="0"/>
              </a:rPr>
              <a:t>Informed Consent in Genomic Medicine</a:t>
            </a:r>
          </a:p>
        </p:txBody>
      </p:sp>
      <p:sp>
        <p:nvSpPr>
          <p:cNvPr id="30" name="Text Box 15">
            <a:extLst>
              <a:ext uri="{FF2B5EF4-FFF2-40B4-BE49-F238E27FC236}">
                <a16:creationId xmlns:a16="http://schemas.microsoft.com/office/drawing/2014/main" id="{A106328D-201E-4F75-8541-87A69F8BFE40}"/>
              </a:ext>
            </a:extLst>
          </p:cNvPr>
          <p:cNvSpPr txBox="1">
            <a:spLocks noChangeArrowheads="1"/>
          </p:cNvSpPr>
          <p:nvPr/>
        </p:nvSpPr>
        <p:spPr bwMode="auto">
          <a:xfrm>
            <a:off x="3062139" y="2244673"/>
            <a:ext cx="2238483"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b="1" i="1" dirty="0">
                <a:solidFill>
                  <a:srgbClr val="007CA8"/>
                </a:solidFill>
                <a:latin typeface="Calibri" panose="020F0502020204030204" pitchFamily="34" charset="0"/>
              </a:rPr>
              <a:t>Strategic  Program</a:t>
            </a:r>
          </a:p>
          <a:p>
            <a:pPr algn="ctr"/>
            <a:r>
              <a:rPr lang="en-US" sz="1600" b="1" dirty="0">
                <a:solidFill>
                  <a:schemeClr val="tx1">
                    <a:lumMod val="65000"/>
                    <a:lumOff val="35000"/>
                  </a:schemeClr>
                </a:solidFill>
              </a:rPr>
              <a:t>Advancing Rights &amp; Exercise/Articulating Evolving Capacity</a:t>
            </a:r>
            <a:endParaRPr lang="en-US" altLang="en-US" sz="1050" b="1" i="1" dirty="0">
              <a:solidFill>
                <a:schemeClr val="tx1">
                  <a:lumMod val="65000"/>
                  <a:lumOff val="35000"/>
                </a:schemeClr>
              </a:solidFill>
              <a:latin typeface="Calibri" panose="020F0502020204030204" pitchFamily="34" charset="0"/>
            </a:endParaRPr>
          </a:p>
        </p:txBody>
      </p:sp>
      <p:sp>
        <p:nvSpPr>
          <p:cNvPr id="31" name="Text Box 22">
            <a:extLst>
              <a:ext uri="{FF2B5EF4-FFF2-40B4-BE49-F238E27FC236}">
                <a16:creationId xmlns:a16="http://schemas.microsoft.com/office/drawing/2014/main" id="{214062E2-91E7-40DB-B79A-08D7A84D8274}"/>
              </a:ext>
            </a:extLst>
          </p:cNvPr>
          <p:cNvSpPr txBox="1">
            <a:spLocks noChangeArrowheads="1"/>
          </p:cNvSpPr>
          <p:nvPr/>
        </p:nvSpPr>
        <p:spPr bwMode="auto">
          <a:xfrm>
            <a:off x="4553494" y="3374476"/>
            <a:ext cx="2658088" cy="10266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lnSpc>
                <a:spcPct val="75000"/>
              </a:lnSpc>
            </a:pPr>
            <a:r>
              <a:rPr lang="en-US" altLang="en-US" sz="2000" b="1" i="1" dirty="0">
                <a:solidFill>
                  <a:schemeClr val="bg1"/>
                </a:solidFill>
                <a:latin typeface="Calibri" panose="020F0502020204030204" pitchFamily="34" charset="0"/>
              </a:rPr>
              <a:t>Center for Informed Consent Integrity</a:t>
            </a:r>
            <a:endParaRPr lang="en-US" altLang="en-US" b="1" i="1" dirty="0">
              <a:solidFill>
                <a:schemeClr val="bg1"/>
              </a:solidFill>
              <a:latin typeface="Calibri" panose="020F0502020204030204" pitchFamily="34" charset="0"/>
            </a:endParaRPr>
          </a:p>
          <a:p>
            <a:pPr algn="ctr">
              <a:lnSpc>
                <a:spcPct val="75000"/>
              </a:lnSpc>
            </a:pPr>
            <a:r>
              <a:rPr lang="en-US" altLang="en-US" b="1" dirty="0">
                <a:solidFill>
                  <a:schemeClr val="bg1">
                    <a:lumMod val="85000"/>
                  </a:schemeClr>
                </a:solidFill>
                <a:latin typeface="Calibri" panose="020F0502020204030204" pitchFamily="34" charset="0"/>
              </a:rPr>
              <a:t>Programmatic Foci</a:t>
            </a:r>
            <a:endParaRPr lang="en-US" altLang="en-US" sz="2200" b="1" i="1" dirty="0">
              <a:solidFill>
                <a:schemeClr val="bg1">
                  <a:lumMod val="85000"/>
                </a:schemeClr>
              </a:solidFill>
              <a:latin typeface="Calibri" panose="020F0502020204030204" pitchFamily="34" charset="0"/>
            </a:endParaRPr>
          </a:p>
          <a:p>
            <a:pPr algn="ctr">
              <a:lnSpc>
                <a:spcPct val="75000"/>
              </a:lnSpc>
            </a:pPr>
            <a:endParaRPr lang="en-US" altLang="en-US" sz="2200" b="1" dirty="0">
              <a:solidFill>
                <a:schemeClr val="tx1">
                  <a:lumMod val="65000"/>
                  <a:lumOff val="35000"/>
                </a:schemeClr>
              </a:solidFill>
              <a:latin typeface="Calibri" panose="020F0502020204030204" pitchFamily="34" charset="0"/>
            </a:endParaRPr>
          </a:p>
        </p:txBody>
      </p:sp>
      <p:sp>
        <p:nvSpPr>
          <p:cNvPr id="32" name="Text Box 15">
            <a:extLst>
              <a:ext uri="{FF2B5EF4-FFF2-40B4-BE49-F238E27FC236}">
                <a16:creationId xmlns:a16="http://schemas.microsoft.com/office/drawing/2014/main" id="{36F09087-8612-4B92-8077-43CBEFE01A55}"/>
              </a:ext>
            </a:extLst>
          </p:cNvPr>
          <p:cNvSpPr txBox="1">
            <a:spLocks noChangeArrowheads="1"/>
          </p:cNvSpPr>
          <p:nvPr/>
        </p:nvSpPr>
        <p:spPr bwMode="auto">
          <a:xfrm>
            <a:off x="7837702" y="1139865"/>
            <a:ext cx="265957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b="1" i="1" dirty="0">
                <a:solidFill>
                  <a:schemeClr val="bg1">
                    <a:lumMod val="50000"/>
                  </a:schemeClr>
                </a:solidFill>
                <a:latin typeface="Calibri" panose="020F0502020204030204" pitchFamily="34" charset="0"/>
              </a:rPr>
              <a:t>Asymmetric </a:t>
            </a:r>
          </a:p>
          <a:p>
            <a:pPr algn="ctr"/>
            <a:r>
              <a:rPr lang="en-US" altLang="en-US" b="1" i="1" dirty="0">
                <a:solidFill>
                  <a:schemeClr val="bg1">
                    <a:lumMod val="50000"/>
                  </a:schemeClr>
                </a:solidFill>
                <a:latin typeface="Calibri" panose="020F0502020204030204" pitchFamily="34" charset="0"/>
              </a:rPr>
              <a:t>Interventions</a:t>
            </a:r>
          </a:p>
        </p:txBody>
      </p:sp>
      <p:sp>
        <p:nvSpPr>
          <p:cNvPr id="33" name="Text Box 15">
            <a:extLst>
              <a:ext uri="{FF2B5EF4-FFF2-40B4-BE49-F238E27FC236}">
                <a16:creationId xmlns:a16="http://schemas.microsoft.com/office/drawing/2014/main" id="{6278C6F9-F7C9-4C54-9E14-0F11D5DF4F3D}"/>
              </a:ext>
            </a:extLst>
          </p:cNvPr>
          <p:cNvSpPr txBox="1">
            <a:spLocks noChangeArrowheads="1"/>
          </p:cNvSpPr>
          <p:nvPr/>
        </p:nvSpPr>
        <p:spPr bwMode="auto">
          <a:xfrm>
            <a:off x="8096009" y="5195781"/>
            <a:ext cx="265957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b="1" i="1" dirty="0">
                <a:solidFill>
                  <a:schemeClr val="bg1">
                    <a:lumMod val="50000"/>
                  </a:schemeClr>
                </a:solidFill>
                <a:latin typeface="Calibri" panose="020F0502020204030204" pitchFamily="34" charset="0"/>
              </a:rPr>
              <a:t>Asymmetric </a:t>
            </a:r>
          </a:p>
          <a:p>
            <a:pPr algn="ctr"/>
            <a:r>
              <a:rPr lang="en-US" altLang="en-US" b="1" i="1" dirty="0">
                <a:solidFill>
                  <a:schemeClr val="bg1">
                    <a:lumMod val="50000"/>
                  </a:schemeClr>
                </a:solidFill>
                <a:latin typeface="Calibri" panose="020F0502020204030204" pitchFamily="34" charset="0"/>
              </a:rPr>
              <a:t>Interventions</a:t>
            </a:r>
          </a:p>
        </p:txBody>
      </p:sp>
      <p:sp>
        <p:nvSpPr>
          <p:cNvPr id="34" name="Text Box 15">
            <a:extLst>
              <a:ext uri="{FF2B5EF4-FFF2-40B4-BE49-F238E27FC236}">
                <a16:creationId xmlns:a16="http://schemas.microsoft.com/office/drawing/2014/main" id="{2768A398-06F3-42EE-BE89-68339FB128F6}"/>
              </a:ext>
            </a:extLst>
          </p:cNvPr>
          <p:cNvSpPr txBox="1">
            <a:spLocks noChangeArrowheads="1"/>
          </p:cNvSpPr>
          <p:nvPr/>
        </p:nvSpPr>
        <p:spPr bwMode="auto">
          <a:xfrm>
            <a:off x="1082879" y="5213945"/>
            <a:ext cx="265957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b="1" i="1" dirty="0">
                <a:solidFill>
                  <a:schemeClr val="bg1">
                    <a:lumMod val="50000"/>
                  </a:schemeClr>
                </a:solidFill>
                <a:latin typeface="Calibri" panose="020F0502020204030204" pitchFamily="34" charset="0"/>
              </a:rPr>
              <a:t>Asymmetric </a:t>
            </a:r>
          </a:p>
          <a:p>
            <a:pPr algn="ctr"/>
            <a:r>
              <a:rPr lang="en-US" altLang="en-US" b="1" i="1" dirty="0">
                <a:solidFill>
                  <a:schemeClr val="bg1">
                    <a:lumMod val="50000"/>
                  </a:schemeClr>
                </a:solidFill>
                <a:latin typeface="Calibri" panose="020F0502020204030204" pitchFamily="34" charset="0"/>
              </a:rPr>
              <a:t>Interventions</a:t>
            </a:r>
          </a:p>
        </p:txBody>
      </p:sp>
      <p:sp>
        <p:nvSpPr>
          <p:cNvPr id="35" name="Text Box 15">
            <a:extLst>
              <a:ext uri="{FF2B5EF4-FFF2-40B4-BE49-F238E27FC236}">
                <a16:creationId xmlns:a16="http://schemas.microsoft.com/office/drawing/2014/main" id="{07D34103-83AF-43BE-BB5B-8DBA812FF0AF}"/>
              </a:ext>
            </a:extLst>
          </p:cNvPr>
          <p:cNvSpPr txBox="1">
            <a:spLocks noChangeArrowheads="1"/>
          </p:cNvSpPr>
          <p:nvPr/>
        </p:nvSpPr>
        <p:spPr bwMode="auto">
          <a:xfrm>
            <a:off x="1150489" y="1204341"/>
            <a:ext cx="265957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b="1" i="1" dirty="0">
                <a:solidFill>
                  <a:schemeClr val="bg1">
                    <a:lumMod val="50000"/>
                  </a:schemeClr>
                </a:solidFill>
                <a:latin typeface="Calibri" panose="020F0502020204030204" pitchFamily="34" charset="0"/>
              </a:rPr>
              <a:t>Asymmetric </a:t>
            </a:r>
          </a:p>
          <a:p>
            <a:pPr algn="ctr"/>
            <a:r>
              <a:rPr lang="en-US" altLang="en-US" b="1" i="1" dirty="0">
                <a:solidFill>
                  <a:schemeClr val="bg1">
                    <a:lumMod val="50000"/>
                  </a:schemeClr>
                </a:solidFill>
                <a:latin typeface="Calibri" panose="020F0502020204030204" pitchFamily="34" charset="0"/>
              </a:rPr>
              <a:t>Interventions</a:t>
            </a:r>
          </a:p>
        </p:txBody>
      </p:sp>
      <p:sp>
        <p:nvSpPr>
          <p:cNvPr id="36" name="TextBox 35">
            <a:extLst>
              <a:ext uri="{FF2B5EF4-FFF2-40B4-BE49-F238E27FC236}">
                <a16:creationId xmlns:a16="http://schemas.microsoft.com/office/drawing/2014/main" id="{0A372D6D-6C99-4B27-A2BF-C527D8CBBD85}"/>
              </a:ext>
            </a:extLst>
          </p:cNvPr>
          <p:cNvSpPr txBox="1"/>
          <p:nvPr/>
        </p:nvSpPr>
        <p:spPr>
          <a:xfrm>
            <a:off x="7565294" y="6369346"/>
            <a:ext cx="2338061" cy="307777"/>
          </a:xfrm>
          <a:prstGeom prst="rect">
            <a:avLst/>
          </a:prstGeom>
          <a:noFill/>
        </p:spPr>
        <p:txBody>
          <a:bodyPr wrap="square" rtlCol="0">
            <a:spAutoFit/>
          </a:bodyPr>
          <a:lstStyle/>
          <a:p>
            <a:pPr algn="ctr"/>
            <a:r>
              <a:rPr lang="en-US" sz="1400" b="1" i="1" dirty="0">
                <a:solidFill>
                  <a:schemeClr val="bg1">
                    <a:lumMod val="50000"/>
                  </a:schemeClr>
                </a:solidFill>
              </a:rPr>
              <a:t>Sketch 7.0 at 10 Sep 2021  </a:t>
            </a:r>
          </a:p>
        </p:txBody>
      </p:sp>
    </p:spTree>
    <p:extLst>
      <p:ext uri="{BB962C8B-B14F-4D97-AF65-F5344CB8AC3E}">
        <p14:creationId xmlns:p14="http://schemas.microsoft.com/office/powerpoint/2010/main" val="3868977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C219CC0-743B-4B35-82E2-9E7538540A82}"/>
              </a:ext>
            </a:extLst>
          </p:cNvPr>
          <p:cNvSpPr/>
          <p:nvPr/>
        </p:nvSpPr>
        <p:spPr>
          <a:xfrm>
            <a:off x="87527" y="242503"/>
            <a:ext cx="12016946" cy="7616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46A4A103-3C28-48C0-87D7-A8F63744A762}"/>
              </a:ext>
            </a:extLst>
          </p:cNvPr>
          <p:cNvSpPr txBox="1"/>
          <p:nvPr/>
        </p:nvSpPr>
        <p:spPr>
          <a:xfrm>
            <a:off x="737802" y="2310054"/>
            <a:ext cx="10716395" cy="3200876"/>
          </a:xfrm>
          <a:prstGeom prst="rect">
            <a:avLst/>
          </a:prstGeom>
          <a:noFill/>
        </p:spPr>
        <p:txBody>
          <a:bodyPr wrap="square" rtlCol="0" anchor="t">
            <a:spAutoFit/>
          </a:bodyPr>
          <a:lstStyle/>
          <a:p>
            <a:pPr algn="ctr">
              <a:tabLst>
                <a:tab pos="3200400" algn="l"/>
              </a:tabLst>
            </a:pPr>
            <a:r>
              <a:rPr lang="en-US" sz="2800" b="1" i="1" dirty="0">
                <a:solidFill>
                  <a:srgbClr val="700000"/>
                </a:solidFill>
              </a:rPr>
              <a:t>Call Focus :: Journal Paper</a:t>
            </a:r>
          </a:p>
          <a:p>
            <a:pPr algn="ctr">
              <a:tabLst>
                <a:tab pos="3200400" algn="l"/>
              </a:tabLst>
            </a:pPr>
            <a:r>
              <a:rPr lang="en-US" sz="2800" b="1" dirty="0">
                <a:solidFill>
                  <a:srgbClr val="700000"/>
                </a:solidFill>
              </a:rPr>
              <a:t>Mainstreaming informed consent for genomic </a:t>
            </a:r>
          </a:p>
          <a:p>
            <a:pPr algn="ctr">
              <a:tabLst>
                <a:tab pos="3200400" algn="l"/>
              </a:tabLst>
            </a:pPr>
            <a:r>
              <a:rPr lang="en-US" sz="2800" b="1" dirty="0">
                <a:solidFill>
                  <a:srgbClr val="700000"/>
                </a:solidFill>
              </a:rPr>
              <a:t>sequencing: A call for action</a:t>
            </a:r>
          </a:p>
          <a:p>
            <a:pPr algn="ctr">
              <a:tabLst>
                <a:tab pos="3200400" algn="l"/>
              </a:tabLst>
            </a:pPr>
            <a:endParaRPr lang="en-US" sz="1400" b="1" dirty="0">
              <a:solidFill>
                <a:srgbClr val="700000"/>
              </a:solidFill>
            </a:endParaRPr>
          </a:p>
          <a:p>
            <a:pPr lvl="3">
              <a:tabLst>
                <a:tab pos="3200400" algn="l"/>
              </a:tabLst>
            </a:pPr>
            <a:r>
              <a:rPr lang="en-US" sz="2600" dirty="0"/>
              <a:t>Host: David R. Curry - President, GE2P2 Global Fdn </a:t>
            </a:r>
          </a:p>
          <a:p>
            <a:pPr lvl="3">
              <a:tabLst>
                <a:tab pos="3200400" algn="l"/>
              </a:tabLst>
            </a:pPr>
            <a:r>
              <a:rPr lang="en-US" sz="2600" dirty="0"/>
              <a:t>Discussant:  Eline M. Bunnik, PhD, Erasmus University. Rotterdam</a:t>
            </a:r>
          </a:p>
          <a:p>
            <a:pPr lvl="3">
              <a:tabLst>
                <a:tab pos="3200400" algn="l"/>
              </a:tabLst>
            </a:pPr>
            <a:r>
              <a:rPr lang="en-US" sz="2600" dirty="0"/>
              <a:t>Open Forum: Discussion/Observations/Insights/Q&amp;A</a:t>
            </a:r>
          </a:p>
          <a:p>
            <a:pPr lvl="1">
              <a:tabLst>
                <a:tab pos="3200400" algn="l"/>
              </a:tabLst>
            </a:pPr>
            <a:r>
              <a:rPr lang="en-US" sz="2600" dirty="0"/>
              <a:t>  </a:t>
            </a:r>
          </a:p>
        </p:txBody>
      </p:sp>
      <p:sp>
        <p:nvSpPr>
          <p:cNvPr id="2" name="Slide Number Placeholder 1">
            <a:extLst>
              <a:ext uri="{FF2B5EF4-FFF2-40B4-BE49-F238E27FC236}">
                <a16:creationId xmlns:a16="http://schemas.microsoft.com/office/drawing/2014/main" id="{E2618F52-5DA4-4729-BAF2-D0EA83782C6F}"/>
              </a:ext>
            </a:extLst>
          </p:cNvPr>
          <p:cNvSpPr>
            <a:spLocks noGrp="1"/>
          </p:cNvSpPr>
          <p:nvPr>
            <p:ph type="sldNum" sz="quarter" idx="12"/>
          </p:nvPr>
        </p:nvSpPr>
        <p:spPr/>
        <p:txBody>
          <a:bodyPr/>
          <a:lstStyle/>
          <a:p>
            <a:fld id="{55604455-3496-4D1A-9B04-9E74E54449F2}" type="slidenum">
              <a:rPr lang="en-US" smtClean="0"/>
              <a:t>5</a:t>
            </a:fld>
            <a:endParaRPr lang="en-US" dirty="0"/>
          </a:p>
        </p:txBody>
      </p:sp>
      <p:cxnSp>
        <p:nvCxnSpPr>
          <p:cNvPr id="9" name="Straight Connector 8">
            <a:extLst>
              <a:ext uri="{FF2B5EF4-FFF2-40B4-BE49-F238E27FC236}">
                <a16:creationId xmlns:a16="http://schemas.microsoft.com/office/drawing/2014/main" id="{FC2751EE-D77F-4D77-93DC-5A6123CDA080}"/>
              </a:ext>
            </a:extLst>
          </p:cNvPr>
          <p:cNvCxnSpPr>
            <a:cxnSpLocks/>
          </p:cNvCxnSpPr>
          <p:nvPr/>
        </p:nvCxnSpPr>
        <p:spPr>
          <a:xfrm>
            <a:off x="609600" y="763241"/>
            <a:ext cx="11001374" cy="0"/>
          </a:xfrm>
          <a:prstGeom prst="line">
            <a:avLst/>
          </a:prstGeom>
          <a:ln>
            <a:solidFill>
              <a:srgbClr val="266FAC"/>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D1794E4A-B896-44CE-BDEB-D325EA946F4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0821"/>
          <a:stretch/>
        </p:blipFill>
        <p:spPr>
          <a:xfrm>
            <a:off x="4595812" y="141286"/>
            <a:ext cx="3028950" cy="482025"/>
          </a:xfrm>
          <a:prstGeom prst="rect">
            <a:avLst/>
          </a:prstGeom>
        </p:spPr>
      </p:pic>
      <p:sp>
        <p:nvSpPr>
          <p:cNvPr id="10" name="TextBox 9">
            <a:extLst>
              <a:ext uri="{FF2B5EF4-FFF2-40B4-BE49-F238E27FC236}">
                <a16:creationId xmlns:a16="http://schemas.microsoft.com/office/drawing/2014/main" id="{8D1C44D0-9D68-4016-A5DA-F4BBE223B7F9}"/>
              </a:ext>
            </a:extLst>
          </p:cNvPr>
          <p:cNvSpPr txBox="1"/>
          <p:nvPr/>
        </p:nvSpPr>
        <p:spPr>
          <a:xfrm>
            <a:off x="2337366" y="929655"/>
            <a:ext cx="7545841" cy="1077218"/>
          </a:xfrm>
          <a:prstGeom prst="rect">
            <a:avLst/>
          </a:prstGeom>
          <a:noFill/>
        </p:spPr>
        <p:txBody>
          <a:bodyPr wrap="square" rtlCol="0">
            <a:spAutoFit/>
          </a:bodyPr>
          <a:lstStyle/>
          <a:p>
            <a:pPr algn="ctr"/>
            <a:r>
              <a:rPr lang="en-US" sz="2400" b="1" dirty="0">
                <a:solidFill>
                  <a:srgbClr val="480000"/>
                </a:solidFill>
              </a:rPr>
              <a:t>Center for Informed Consent Integrity [CICI]</a:t>
            </a:r>
            <a:endParaRPr lang="en-US" sz="2400" b="1" i="1" dirty="0">
              <a:solidFill>
                <a:srgbClr val="480000"/>
              </a:solidFill>
            </a:endParaRPr>
          </a:p>
          <a:p>
            <a:pPr algn="ctr"/>
            <a:r>
              <a:rPr lang="en-US" sz="2000" b="1" i="1" dirty="0">
                <a:solidFill>
                  <a:schemeClr val="tx1">
                    <a:lumMod val="85000"/>
                    <a:lumOff val="15000"/>
                  </a:schemeClr>
                </a:solidFill>
              </a:rPr>
              <a:t>Webinar Series</a:t>
            </a:r>
          </a:p>
          <a:p>
            <a:pPr algn="ctr"/>
            <a:r>
              <a:rPr lang="en-GB" sz="2000" b="1" dirty="0"/>
              <a:t>15 Sep 2021</a:t>
            </a:r>
            <a:endParaRPr lang="en-US" sz="2000" b="1" i="1" dirty="0">
              <a:solidFill>
                <a:schemeClr val="tx1">
                  <a:lumMod val="85000"/>
                  <a:lumOff val="15000"/>
                </a:schemeClr>
              </a:solidFill>
            </a:endParaRPr>
          </a:p>
        </p:txBody>
      </p:sp>
      <p:sp>
        <p:nvSpPr>
          <p:cNvPr id="8" name="Rectangle 7">
            <a:extLst>
              <a:ext uri="{FF2B5EF4-FFF2-40B4-BE49-F238E27FC236}">
                <a16:creationId xmlns:a16="http://schemas.microsoft.com/office/drawing/2014/main" id="{C5F0E4F7-5DC8-4BA5-8175-36CD61435A29}"/>
              </a:ext>
            </a:extLst>
          </p:cNvPr>
          <p:cNvSpPr/>
          <p:nvPr/>
        </p:nvSpPr>
        <p:spPr>
          <a:xfrm>
            <a:off x="0" y="1"/>
            <a:ext cx="12192000" cy="158698"/>
          </a:xfrm>
          <a:prstGeom prst="rect">
            <a:avLst/>
          </a:prstGeom>
          <a:solidFill>
            <a:srgbClr val="64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39728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0349B22-F7E8-4ED9-9FDD-70557D156450}"/>
              </a:ext>
            </a:extLst>
          </p:cNvPr>
          <p:cNvSpPr>
            <a:spLocks noGrp="1"/>
          </p:cNvSpPr>
          <p:nvPr>
            <p:ph type="sldNum" sz="quarter" idx="12"/>
          </p:nvPr>
        </p:nvSpPr>
        <p:spPr/>
        <p:txBody>
          <a:bodyPr/>
          <a:lstStyle/>
          <a:p>
            <a:fld id="{581EBC95-91EC-4A4D-82DD-85759360995E}" type="slidenum">
              <a:rPr lang="en-US" smtClean="0"/>
              <a:t>6</a:t>
            </a:fld>
            <a:endParaRPr lang="en-US"/>
          </a:p>
        </p:txBody>
      </p:sp>
      <p:pic>
        <p:nvPicPr>
          <p:cNvPr id="4" name="Picture 3">
            <a:extLst>
              <a:ext uri="{FF2B5EF4-FFF2-40B4-BE49-F238E27FC236}">
                <a16:creationId xmlns:a16="http://schemas.microsoft.com/office/drawing/2014/main" id="{F2F865FB-5194-4440-91F2-D1CC6634C5C3}"/>
              </a:ext>
            </a:extLst>
          </p:cNvPr>
          <p:cNvPicPr>
            <a:picLocks noChangeAspect="1"/>
          </p:cNvPicPr>
          <p:nvPr/>
        </p:nvPicPr>
        <p:blipFill rotWithShape="1">
          <a:blip r:embed="rId2"/>
          <a:srcRect b="51055"/>
          <a:stretch/>
        </p:blipFill>
        <p:spPr>
          <a:xfrm>
            <a:off x="2076534" y="192737"/>
            <a:ext cx="8038931" cy="3236263"/>
          </a:xfrm>
          <a:prstGeom prst="rect">
            <a:avLst/>
          </a:prstGeom>
        </p:spPr>
      </p:pic>
      <p:sp>
        <p:nvSpPr>
          <p:cNvPr id="5" name="Rectangle 4">
            <a:extLst>
              <a:ext uri="{FF2B5EF4-FFF2-40B4-BE49-F238E27FC236}">
                <a16:creationId xmlns:a16="http://schemas.microsoft.com/office/drawing/2014/main" id="{AF02B902-72F9-4E30-983E-07FC5A16D27B}"/>
              </a:ext>
            </a:extLst>
          </p:cNvPr>
          <p:cNvSpPr/>
          <p:nvPr/>
        </p:nvSpPr>
        <p:spPr>
          <a:xfrm>
            <a:off x="0" y="4763"/>
            <a:ext cx="12192000" cy="148779"/>
          </a:xfrm>
          <a:prstGeom prst="rect">
            <a:avLst/>
          </a:prstGeom>
          <a:solidFill>
            <a:srgbClr val="64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dirty="0"/>
          </a:p>
        </p:txBody>
      </p:sp>
      <p:pic>
        <p:nvPicPr>
          <p:cNvPr id="7" name="Picture 6">
            <a:extLst>
              <a:ext uri="{FF2B5EF4-FFF2-40B4-BE49-F238E27FC236}">
                <a16:creationId xmlns:a16="http://schemas.microsoft.com/office/drawing/2014/main" id="{6A831AEF-8140-4F5B-8BBB-CBEDBC296551}"/>
              </a:ext>
            </a:extLst>
          </p:cNvPr>
          <p:cNvPicPr>
            <a:picLocks noChangeAspect="1"/>
          </p:cNvPicPr>
          <p:nvPr/>
        </p:nvPicPr>
        <p:blipFill rotWithShape="1">
          <a:blip r:embed="rId3"/>
          <a:srcRect t="7094" b="13076"/>
          <a:stretch/>
        </p:blipFill>
        <p:spPr>
          <a:xfrm>
            <a:off x="2076534" y="3580867"/>
            <a:ext cx="8042018" cy="3140608"/>
          </a:xfrm>
          <a:prstGeom prst="rect">
            <a:avLst/>
          </a:prstGeom>
        </p:spPr>
      </p:pic>
    </p:spTree>
    <p:extLst>
      <p:ext uri="{BB962C8B-B14F-4D97-AF65-F5344CB8AC3E}">
        <p14:creationId xmlns:p14="http://schemas.microsoft.com/office/powerpoint/2010/main" val="3079998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0349B22-F7E8-4ED9-9FDD-70557D156450}"/>
              </a:ext>
            </a:extLst>
          </p:cNvPr>
          <p:cNvSpPr>
            <a:spLocks noGrp="1"/>
          </p:cNvSpPr>
          <p:nvPr>
            <p:ph type="sldNum" sz="quarter" idx="12"/>
          </p:nvPr>
        </p:nvSpPr>
        <p:spPr/>
        <p:txBody>
          <a:bodyPr/>
          <a:lstStyle/>
          <a:p>
            <a:fld id="{581EBC95-91EC-4A4D-82DD-85759360995E}" type="slidenum">
              <a:rPr lang="en-US" smtClean="0"/>
              <a:t>7</a:t>
            </a:fld>
            <a:endParaRPr lang="en-US"/>
          </a:p>
        </p:txBody>
      </p:sp>
      <p:pic>
        <p:nvPicPr>
          <p:cNvPr id="4" name="Picture 3">
            <a:extLst>
              <a:ext uri="{FF2B5EF4-FFF2-40B4-BE49-F238E27FC236}">
                <a16:creationId xmlns:a16="http://schemas.microsoft.com/office/drawing/2014/main" id="{F2F865FB-5194-4440-91F2-D1CC6634C5C3}"/>
              </a:ext>
            </a:extLst>
          </p:cNvPr>
          <p:cNvPicPr>
            <a:picLocks noChangeAspect="1"/>
          </p:cNvPicPr>
          <p:nvPr/>
        </p:nvPicPr>
        <p:blipFill rotWithShape="1">
          <a:blip r:embed="rId2"/>
          <a:srcRect t="23866" b="8924"/>
          <a:stretch/>
        </p:blipFill>
        <p:spPr>
          <a:xfrm>
            <a:off x="838200" y="407643"/>
            <a:ext cx="10930968" cy="6042714"/>
          </a:xfrm>
          <a:prstGeom prst="rect">
            <a:avLst/>
          </a:prstGeom>
        </p:spPr>
      </p:pic>
      <p:sp>
        <p:nvSpPr>
          <p:cNvPr id="5" name="Rectangle 4">
            <a:extLst>
              <a:ext uri="{FF2B5EF4-FFF2-40B4-BE49-F238E27FC236}">
                <a16:creationId xmlns:a16="http://schemas.microsoft.com/office/drawing/2014/main" id="{AF02B902-72F9-4E30-983E-07FC5A16D27B}"/>
              </a:ext>
            </a:extLst>
          </p:cNvPr>
          <p:cNvSpPr/>
          <p:nvPr/>
        </p:nvSpPr>
        <p:spPr>
          <a:xfrm>
            <a:off x="0" y="4763"/>
            <a:ext cx="12192000" cy="148779"/>
          </a:xfrm>
          <a:prstGeom prst="rect">
            <a:avLst/>
          </a:prstGeom>
          <a:solidFill>
            <a:srgbClr val="64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dirty="0"/>
          </a:p>
        </p:txBody>
      </p:sp>
    </p:spTree>
    <p:extLst>
      <p:ext uri="{BB962C8B-B14F-4D97-AF65-F5344CB8AC3E}">
        <p14:creationId xmlns:p14="http://schemas.microsoft.com/office/powerpoint/2010/main" val="12782635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4">
            <a:extLst>
              <a:ext uri="{FF2B5EF4-FFF2-40B4-BE49-F238E27FC236}">
                <a16:creationId xmlns:a16="http://schemas.microsoft.com/office/drawing/2014/main" id="{B76A1A9F-8CA1-4302-865D-BBDAD27AEAA7}"/>
              </a:ext>
            </a:extLst>
          </p:cNvPr>
          <p:cNvSpPr>
            <a:spLocks noChangeArrowheads="1"/>
          </p:cNvSpPr>
          <p:nvPr/>
        </p:nvSpPr>
        <p:spPr bwMode="auto">
          <a:xfrm>
            <a:off x="4585875" y="3671721"/>
            <a:ext cx="138091"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1463675">
              <a:defRPr>
                <a:solidFill>
                  <a:schemeClr val="tx1"/>
                </a:solidFill>
                <a:latin typeface="Arial" panose="020B0604020202020204" pitchFamily="34" charset="0"/>
                <a:cs typeface="Arial" panose="020B0604020202020204" pitchFamily="34" charset="0"/>
              </a:defRPr>
            </a:lvl1pPr>
            <a:lvl2pPr defTabSz="1463675">
              <a:defRPr>
                <a:solidFill>
                  <a:schemeClr val="tx1"/>
                </a:solidFill>
                <a:latin typeface="Arial" panose="020B0604020202020204" pitchFamily="34" charset="0"/>
                <a:cs typeface="Arial" panose="020B0604020202020204" pitchFamily="34" charset="0"/>
              </a:defRPr>
            </a:lvl2pPr>
            <a:lvl3pPr defTabSz="1463675">
              <a:defRPr>
                <a:solidFill>
                  <a:schemeClr val="tx1"/>
                </a:solidFill>
                <a:latin typeface="Arial" panose="020B0604020202020204" pitchFamily="34" charset="0"/>
                <a:cs typeface="Arial" panose="020B0604020202020204" pitchFamily="34" charset="0"/>
              </a:defRPr>
            </a:lvl3pPr>
            <a:lvl4pPr defTabSz="1463675">
              <a:defRPr>
                <a:solidFill>
                  <a:schemeClr val="tx1"/>
                </a:solidFill>
                <a:latin typeface="Arial" panose="020B0604020202020204" pitchFamily="34" charset="0"/>
                <a:cs typeface="Arial" panose="020B0604020202020204" pitchFamily="34" charset="0"/>
              </a:defRPr>
            </a:lvl4pPr>
            <a:lvl5pPr defTabSz="1463675">
              <a:defRPr>
                <a:solidFill>
                  <a:schemeClr val="tx1"/>
                </a:solidFill>
                <a:latin typeface="Arial" panose="020B0604020202020204" pitchFamily="34" charset="0"/>
                <a:cs typeface="Arial" panose="020B0604020202020204" pitchFamily="34" charset="0"/>
              </a:defRPr>
            </a:lvl5pPr>
            <a:lvl6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sz="1500" dirty="0">
              <a:solidFill>
                <a:schemeClr val="bg1"/>
              </a:solidFill>
              <a:latin typeface="Calibri" panose="020F0502020204030204" pitchFamily="34" charset="0"/>
            </a:endParaRPr>
          </a:p>
        </p:txBody>
      </p:sp>
      <p:sp>
        <p:nvSpPr>
          <p:cNvPr id="4" name="Text Box 17">
            <a:extLst>
              <a:ext uri="{FF2B5EF4-FFF2-40B4-BE49-F238E27FC236}">
                <a16:creationId xmlns:a16="http://schemas.microsoft.com/office/drawing/2014/main" id="{2633B9F8-D14C-433D-B8D4-F4DB77483C0B}"/>
              </a:ext>
            </a:extLst>
          </p:cNvPr>
          <p:cNvSpPr txBox="1">
            <a:spLocks noChangeArrowheads="1"/>
          </p:cNvSpPr>
          <p:nvPr/>
        </p:nvSpPr>
        <p:spPr bwMode="auto">
          <a:xfrm>
            <a:off x="6523462" y="2678892"/>
            <a:ext cx="1599953"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1500" b="1" dirty="0">
                <a:solidFill>
                  <a:schemeClr val="bg1"/>
                </a:solidFill>
                <a:latin typeface="Calibri" panose="020F0502020204030204" pitchFamily="34" charset="0"/>
              </a:rPr>
              <a:t>Recognition</a:t>
            </a:r>
          </a:p>
        </p:txBody>
      </p:sp>
      <p:sp>
        <p:nvSpPr>
          <p:cNvPr id="5" name="Text Box 15">
            <a:extLst>
              <a:ext uri="{FF2B5EF4-FFF2-40B4-BE49-F238E27FC236}">
                <a16:creationId xmlns:a16="http://schemas.microsoft.com/office/drawing/2014/main" id="{6793475D-2196-44E8-AEC5-B750015C8EDC}"/>
              </a:ext>
            </a:extLst>
          </p:cNvPr>
          <p:cNvSpPr txBox="1">
            <a:spLocks noChangeArrowheads="1"/>
          </p:cNvSpPr>
          <p:nvPr/>
        </p:nvSpPr>
        <p:spPr bwMode="auto">
          <a:xfrm>
            <a:off x="5375061" y="1990359"/>
            <a:ext cx="1667228" cy="611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1688" b="1" dirty="0">
                <a:solidFill>
                  <a:schemeClr val="bg1"/>
                </a:solidFill>
                <a:latin typeface="Calibri" panose="020F0502020204030204" pitchFamily="34" charset="0"/>
              </a:rPr>
              <a:t>Truth/</a:t>
            </a:r>
          </a:p>
          <a:p>
            <a:r>
              <a:rPr lang="en-US" altLang="en-US" sz="1688" b="1" dirty="0">
                <a:solidFill>
                  <a:schemeClr val="bg1"/>
                </a:solidFill>
                <a:latin typeface="Calibri" panose="020F0502020204030204" pitchFamily="34" charset="0"/>
              </a:rPr>
              <a:t>Knowledge:</a:t>
            </a:r>
          </a:p>
        </p:txBody>
      </p:sp>
      <p:sp>
        <p:nvSpPr>
          <p:cNvPr id="6" name="Rectangle 5">
            <a:extLst>
              <a:ext uri="{FF2B5EF4-FFF2-40B4-BE49-F238E27FC236}">
                <a16:creationId xmlns:a16="http://schemas.microsoft.com/office/drawing/2014/main" id="{83B10FBB-AB58-48DD-B943-5F47C42205D1}"/>
              </a:ext>
            </a:extLst>
          </p:cNvPr>
          <p:cNvSpPr/>
          <p:nvPr/>
        </p:nvSpPr>
        <p:spPr>
          <a:xfrm>
            <a:off x="3883971" y="1493600"/>
            <a:ext cx="4438245" cy="42862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dirty="0"/>
          </a:p>
        </p:txBody>
      </p:sp>
      <p:sp>
        <p:nvSpPr>
          <p:cNvPr id="16" name="Rectangle 15">
            <a:extLst>
              <a:ext uri="{FF2B5EF4-FFF2-40B4-BE49-F238E27FC236}">
                <a16:creationId xmlns:a16="http://schemas.microsoft.com/office/drawing/2014/main" id="{DC17B1CE-FDD4-4B7A-808F-24821070ADB3}"/>
              </a:ext>
            </a:extLst>
          </p:cNvPr>
          <p:cNvSpPr/>
          <p:nvPr/>
        </p:nvSpPr>
        <p:spPr>
          <a:xfrm>
            <a:off x="1816398" y="521196"/>
            <a:ext cx="8713986" cy="58156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dirty="0"/>
          </a:p>
        </p:txBody>
      </p:sp>
      <p:sp>
        <p:nvSpPr>
          <p:cNvPr id="17" name="Rectangle 16">
            <a:extLst>
              <a:ext uri="{FF2B5EF4-FFF2-40B4-BE49-F238E27FC236}">
                <a16:creationId xmlns:a16="http://schemas.microsoft.com/office/drawing/2014/main" id="{221327F7-423B-4FDA-8D62-95C4F248FD69}"/>
              </a:ext>
            </a:extLst>
          </p:cNvPr>
          <p:cNvSpPr/>
          <p:nvPr/>
        </p:nvSpPr>
        <p:spPr>
          <a:xfrm>
            <a:off x="0" y="4763"/>
            <a:ext cx="12192000" cy="148779"/>
          </a:xfrm>
          <a:prstGeom prst="rect">
            <a:avLst/>
          </a:prstGeom>
          <a:solidFill>
            <a:srgbClr val="64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dirty="0"/>
          </a:p>
        </p:txBody>
      </p:sp>
      <p:sp>
        <p:nvSpPr>
          <p:cNvPr id="2" name="Slide Number Placeholder 1">
            <a:extLst>
              <a:ext uri="{FF2B5EF4-FFF2-40B4-BE49-F238E27FC236}">
                <a16:creationId xmlns:a16="http://schemas.microsoft.com/office/drawing/2014/main" id="{AE269841-F893-4AAF-A2AE-9EB1C662B9BC}"/>
              </a:ext>
            </a:extLst>
          </p:cNvPr>
          <p:cNvSpPr>
            <a:spLocks noGrp="1"/>
          </p:cNvSpPr>
          <p:nvPr>
            <p:ph type="sldNum" sz="quarter" idx="12"/>
          </p:nvPr>
        </p:nvSpPr>
        <p:spPr/>
        <p:txBody>
          <a:bodyPr/>
          <a:lstStyle/>
          <a:p>
            <a:fld id="{581EBC95-91EC-4A4D-82DD-85759360995E}" type="slidenum">
              <a:rPr lang="en-US" smtClean="0"/>
              <a:t>8</a:t>
            </a:fld>
            <a:endParaRPr lang="en-US"/>
          </a:p>
        </p:txBody>
      </p:sp>
      <p:sp>
        <p:nvSpPr>
          <p:cNvPr id="12" name="TextBox 11">
            <a:extLst>
              <a:ext uri="{FF2B5EF4-FFF2-40B4-BE49-F238E27FC236}">
                <a16:creationId xmlns:a16="http://schemas.microsoft.com/office/drawing/2014/main" id="{CDAFFA96-24CB-4071-93C4-5695D3A62905}"/>
              </a:ext>
            </a:extLst>
          </p:cNvPr>
          <p:cNvSpPr txBox="1"/>
          <p:nvPr/>
        </p:nvSpPr>
        <p:spPr>
          <a:xfrm>
            <a:off x="584165" y="299034"/>
            <a:ext cx="11279731" cy="6524863"/>
          </a:xfrm>
          <a:prstGeom prst="rect">
            <a:avLst/>
          </a:prstGeom>
          <a:noFill/>
        </p:spPr>
        <p:txBody>
          <a:bodyPr wrap="square">
            <a:spAutoFit/>
          </a:bodyPr>
          <a:lstStyle/>
          <a:p>
            <a:r>
              <a:rPr lang="en-US" sz="2400" b="1" dirty="0">
                <a:solidFill>
                  <a:srgbClr val="5C0000"/>
                </a:solidFill>
                <a:effectLst/>
                <a:hlinkClick r:id="rId2"/>
              </a:rPr>
              <a:t>Mainstreaming informed consent for genomic sequencing: A call for action</a:t>
            </a:r>
            <a:endParaRPr lang="en-US" sz="2400" dirty="0">
              <a:effectLst/>
            </a:endParaRPr>
          </a:p>
          <a:p>
            <a:r>
              <a:rPr lang="en-US" i="1" dirty="0">
                <a:effectLst/>
              </a:rPr>
              <a:t>Current Perspective</a:t>
            </a:r>
            <a:endParaRPr lang="en-US" dirty="0">
              <a:effectLst/>
            </a:endParaRPr>
          </a:p>
          <a:p>
            <a:r>
              <a:rPr lang="en-US" dirty="0">
                <a:effectLst/>
              </a:rPr>
              <a:t>Eline M. Bunnik, </a:t>
            </a:r>
            <a:r>
              <a:rPr lang="en-US" dirty="0" err="1">
                <a:effectLst/>
              </a:rPr>
              <a:t>Wybo</a:t>
            </a:r>
            <a:r>
              <a:rPr lang="en-US" dirty="0">
                <a:effectLst/>
              </a:rPr>
              <a:t> J. </a:t>
            </a:r>
            <a:r>
              <a:rPr lang="en-US" dirty="0" err="1">
                <a:effectLst/>
              </a:rPr>
              <a:t>Dondorp</a:t>
            </a:r>
            <a:r>
              <a:rPr lang="en-US" dirty="0">
                <a:effectLst/>
              </a:rPr>
              <a:t>, </a:t>
            </a:r>
            <a:r>
              <a:rPr lang="en-US" dirty="0" err="1">
                <a:effectLst/>
              </a:rPr>
              <a:t>Annelien</a:t>
            </a:r>
            <a:r>
              <a:rPr lang="en-US" dirty="0">
                <a:effectLst/>
              </a:rPr>
              <a:t> L. </a:t>
            </a:r>
            <a:r>
              <a:rPr lang="en-US" dirty="0" err="1">
                <a:effectLst/>
              </a:rPr>
              <a:t>Bredenoord</a:t>
            </a:r>
            <a:r>
              <a:rPr lang="en-US" dirty="0">
                <a:effectLst/>
              </a:rPr>
              <a:t>, Guido de Wert, Martina C. </a:t>
            </a:r>
            <a:r>
              <a:rPr lang="en-US" dirty="0" err="1">
                <a:effectLst/>
              </a:rPr>
              <a:t>Corneld</a:t>
            </a:r>
            <a:endParaRPr lang="en-US" dirty="0">
              <a:effectLst/>
            </a:endParaRPr>
          </a:p>
          <a:p>
            <a:r>
              <a:rPr lang="en-US" b="1" dirty="0">
                <a:effectLst/>
              </a:rPr>
              <a:t>European Journal of Cancer, May 2021; 148 pp 405-410</a:t>
            </a:r>
            <a:endParaRPr lang="en-US" dirty="0">
              <a:effectLst/>
            </a:endParaRPr>
          </a:p>
          <a:p>
            <a:r>
              <a:rPr lang="en-US" sz="2000" i="1" dirty="0">
                <a:effectLst/>
              </a:rPr>
              <a:t>Abstract</a:t>
            </a:r>
            <a:endParaRPr lang="en-US" sz="2000" dirty="0">
              <a:effectLst/>
            </a:endParaRPr>
          </a:p>
          <a:p>
            <a:r>
              <a:rPr lang="en-US" sz="2000" dirty="0">
                <a:effectLst/>
              </a:rPr>
              <a:t>The wider availability of genomic sequencing, notably gene panels, in cancer care allows for </a:t>
            </a:r>
            <a:r>
              <a:rPr lang="en-US" sz="2000" dirty="0" err="1">
                <a:effectLst/>
              </a:rPr>
              <a:t>personalised</a:t>
            </a:r>
            <a:r>
              <a:rPr lang="en-US" sz="2000" dirty="0">
                <a:effectLst/>
              </a:rPr>
              <a:t> medicine or the tailoring of clinical management to the genetic characteristics of </a:t>
            </a:r>
            <a:r>
              <a:rPr lang="en-US" sz="2000" dirty="0" err="1">
                <a:effectLst/>
              </a:rPr>
              <a:t>tumours</a:t>
            </a:r>
            <a:r>
              <a:rPr lang="en-US" sz="2000" dirty="0">
                <a:effectLst/>
              </a:rPr>
              <a:t>. While the primary aim of mainstream genomic sequencing of cancer patients is therapy-</a:t>
            </a:r>
            <a:r>
              <a:rPr lang="en-US" sz="2000" dirty="0" err="1">
                <a:effectLst/>
              </a:rPr>
              <a:t>focussed</a:t>
            </a:r>
            <a:r>
              <a:rPr lang="en-US" sz="2000" dirty="0">
                <a:effectLst/>
              </a:rPr>
              <a:t>, </a:t>
            </a:r>
            <a:r>
              <a:rPr lang="en-US" sz="2000" b="1" dirty="0">
                <a:effectLst/>
              </a:rPr>
              <a:t>genomic testing may yield three types of results beyond the answer to the clinical question: suspected germline mutations, variants of uncertain significance (VUS), and unsolicited findings pertaining to other conditions</a:t>
            </a:r>
            <a:r>
              <a:rPr lang="en-US" sz="2000" dirty="0">
                <a:effectLst/>
              </a:rPr>
              <a:t>. Ideally, patients should be prepared beforehand for the clinical and psychosocial consequences of such findings, for themselves and for their family members, and be given the opportunity to autonomously decide whether or not to receive such unsolicited genomic information. When genomic tests are mainstreamed into cancer care, so should accompanying informed consent practices. This paper outlines what mainstream oncologists may learn from the ethical tradition of informed consent for genomic sequencing, as developed within clinical genetics. It argues that </a:t>
            </a:r>
            <a:r>
              <a:rPr lang="en-US" sz="2000" b="1" dirty="0">
                <a:effectLst/>
              </a:rPr>
              <a:t>mainstream informed consent practices should focus on preparing patients for three types of unsolicited outcomes, briefly and effectively. </a:t>
            </a:r>
            <a:r>
              <a:rPr lang="en-US" sz="2000" dirty="0">
                <a:effectLst/>
              </a:rPr>
              <a:t>Also, it argues that when the chance of unsolicited findings is very low, opt-out options need not be actively offered. The use of a layered approach – integrated in information systems – should render informed consent feasible for non-geneticist clinicians in mainstream settings. </a:t>
            </a:r>
            <a:r>
              <a:rPr lang="en-US" sz="2000" b="1" dirty="0">
                <a:effectLst/>
              </a:rPr>
              <a:t>(Inter) national guidelines for mainstreaming informed consent for genomic sequencing must be developed.</a:t>
            </a:r>
          </a:p>
        </p:txBody>
      </p:sp>
    </p:spTree>
    <p:extLst>
      <p:ext uri="{BB962C8B-B14F-4D97-AF65-F5344CB8AC3E}">
        <p14:creationId xmlns:p14="http://schemas.microsoft.com/office/powerpoint/2010/main" val="871027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4">
            <a:extLst>
              <a:ext uri="{FF2B5EF4-FFF2-40B4-BE49-F238E27FC236}">
                <a16:creationId xmlns:a16="http://schemas.microsoft.com/office/drawing/2014/main" id="{B76A1A9F-8CA1-4302-865D-BBDAD27AEAA7}"/>
              </a:ext>
            </a:extLst>
          </p:cNvPr>
          <p:cNvSpPr>
            <a:spLocks noChangeArrowheads="1"/>
          </p:cNvSpPr>
          <p:nvPr/>
        </p:nvSpPr>
        <p:spPr bwMode="auto">
          <a:xfrm>
            <a:off x="4585875" y="3671721"/>
            <a:ext cx="138091"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1463675">
              <a:defRPr>
                <a:solidFill>
                  <a:schemeClr val="tx1"/>
                </a:solidFill>
                <a:latin typeface="Arial" panose="020B0604020202020204" pitchFamily="34" charset="0"/>
                <a:cs typeface="Arial" panose="020B0604020202020204" pitchFamily="34" charset="0"/>
              </a:defRPr>
            </a:lvl1pPr>
            <a:lvl2pPr defTabSz="1463675">
              <a:defRPr>
                <a:solidFill>
                  <a:schemeClr val="tx1"/>
                </a:solidFill>
                <a:latin typeface="Arial" panose="020B0604020202020204" pitchFamily="34" charset="0"/>
                <a:cs typeface="Arial" panose="020B0604020202020204" pitchFamily="34" charset="0"/>
              </a:defRPr>
            </a:lvl2pPr>
            <a:lvl3pPr defTabSz="1463675">
              <a:defRPr>
                <a:solidFill>
                  <a:schemeClr val="tx1"/>
                </a:solidFill>
                <a:latin typeface="Arial" panose="020B0604020202020204" pitchFamily="34" charset="0"/>
                <a:cs typeface="Arial" panose="020B0604020202020204" pitchFamily="34" charset="0"/>
              </a:defRPr>
            </a:lvl3pPr>
            <a:lvl4pPr defTabSz="1463675">
              <a:defRPr>
                <a:solidFill>
                  <a:schemeClr val="tx1"/>
                </a:solidFill>
                <a:latin typeface="Arial" panose="020B0604020202020204" pitchFamily="34" charset="0"/>
                <a:cs typeface="Arial" panose="020B0604020202020204" pitchFamily="34" charset="0"/>
              </a:defRPr>
            </a:lvl4pPr>
            <a:lvl5pPr defTabSz="1463675">
              <a:defRPr>
                <a:solidFill>
                  <a:schemeClr val="tx1"/>
                </a:solidFill>
                <a:latin typeface="Arial" panose="020B0604020202020204" pitchFamily="34" charset="0"/>
                <a:cs typeface="Arial" panose="020B0604020202020204" pitchFamily="34" charset="0"/>
              </a:defRPr>
            </a:lvl5pPr>
            <a:lvl6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sz="1500" dirty="0">
              <a:solidFill>
                <a:schemeClr val="bg1"/>
              </a:solidFill>
              <a:latin typeface="Calibri" panose="020F0502020204030204" pitchFamily="34" charset="0"/>
            </a:endParaRPr>
          </a:p>
        </p:txBody>
      </p:sp>
      <p:sp>
        <p:nvSpPr>
          <p:cNvPr id="4" name="Text Box 17">
            <a:extLst>
              <a:ext uri="{FF2B5EF4-FFF2-40B4-BE49-F238E27FC236}">
                <a16:creationId xmlns:a16="http://schemas.microsoft.com/office/drawing/2014/main" id="{2633B9F8-D14C-433D-B8D4-F4DB77483C0B}"/>
              </a:ext>
            </a:extLst>
          </p:cNvPr>
          <p:cNvSpPr txBox="1">
            <a:spLocks noChangeArrowheads="1"/>
          </p:cNvSpPr>
          <p:nvPr/>
        </p:nvSpPr>
        <p:spPr bwMode="auto">
          <a:xfrm>
            <a:off x="6523462" y="2678892"/>
            <a:ext cx="1599953"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1500" b="1" dirty="0">
                <a:solidFill>
                  <a:schemeClr val="bg1"/>
                </a:solidFill>
                <a:latin typeface="Calibri" panose="020F0502020204030204" pitchFamily="34" charset="0"/>
              </a:rPr>
              <a:t>Recognition</a:t>
            </a:r>
          </a:p>
        </p:txBody>
      </p:sp>
      <p:sp>
        <p:nvSpPr>
          <p:cNvPr id="5" name="Text Box 15">
            <a:extLst>
              <a:ext uri="{FF2B5EF4-FFF2-40B4-BE49-F238E27FC236}">
                <a16:creationId xmlns:a16="http://schemas.microsoft.com/office/drawing/2014/main" id="{6793475D-2196-44E8-AEC5-B750015C8EDC}"/>
              </a:ext>
            </a:extLst>
          </p:cNvPr>
          <p:cNvSpPr txBox="1">
            <a:spLocks noChangeArrowheads="1"/>
          </p:cNvSpPr>
          <p:nvPr/>
        </p:nvSpPr>
        <p:spPr bwMode="auto">
          <a:xfrm>
            <a:off x="5375061" y="1990359"/>
            <a:ext cx="1667228" cy="611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1688" b="1" dirty="0">
                <a:solidFill>
                  <a:schemeClr val="bg1"/>
                </a:solidFill>
                <a:latin typeface="Calibri" panose="020F0502020204030204" pitchFamily="34" charset="0"/>
              </a:rPr>
              <a:t>Truth/</a:t>
            </a:r>
          </a:p>
          <a:p>
            <a:r>
              <a:rPr lang="en-US" altLang="en-US" sz="1688" b="1" dirty="0">
                <a:solidFill>
                  <a:schemeClr val="bg1"/>
                </a:solidFill>
                <a:latin typeface="Calibri" panose="020F0502020204030204" pitchFamily="34" charset="0"/>
              </a:rPr>
              <a:t>Knowledge:</a:t>
            </a:r>
          </a:p>
        </p:txBody>
      </p:sp>
      <p:sp>
        <p:nvSpPr>
          <p:cNvPr id="6" name="Rectangle 5">
            <a:extLst>
              <a:ext uri="{FF2B5EF4-FFF2-40B4-BE49-F238E27FC236}">
                <a16:creationId xmlns:a16="http://schemas.microsoft.com/office/drawing/2014/main" id="{83B10FBB-AB58-48DD-B943-5F47C42205D1}"/>
              </a:ext>
            </a:extLst>
          </p:cNvPr>
          <p:cNvSpPr/>
          <p:nvPr/>
        </p:nvSpPr>
        <p:spPr>
          <a:xfrm>
            <a:off x="3883971" y="1493600"/>
            <a:ext cx="4438245" cy="42862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dirty="0"/>
          </a:p>
        </p:txBody>
      </p:sp>
      <p:sp>
        <p:nvSpPr>
          <p:cNvPr id="16" name="Rectangle 15">
            <a:extLst>
              <a:ext uri="{FF2B5EF4-FFF2-40B4-BE49-F238E27FC236}">
                <a16:creationId xmlns:a16="http://schemas.microsoft.com/office/drawing/2014/main" id="{DC17B1CE-FDD4-4B7A-808F-24821070ADB3}"/>
              </a:ext>
            </a:extLst>
          </p:cNvPr>
          <p:cNvSpPr/>
          <p:nvPr/>
        </p:nvSpPr>
        <p:spPr>
          <a:xfrm>
            <a:off x="1816398" y="521196"/>
            <a:ext cx="8713986" cy="58156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dirty="0"/>
          </a:p>
        </p:txBody>
      </p:sp>
      <p:sp>
        <p:nvSpPr>
          <p:cNvPr id="17" name="Rectangle 16">
            <a:extLst>
              <a:ext uri="{FF2B5EF4-FFF2-40B4-BE49-F238E27FC236}">
                <a16:creationId xmlns:a16="http://schemas.microsoft.com/office/drawing/2014/main" id="{221327F7-423B-4FDA-8D62-95C4F248FD69}"/>
              </a:ext>
            </a:extLst>
          </p:cNvPr>
          <p:cNvSpPr/>
          <p:nvPr/>
        </p:nvSpPr>
        <p:spPr>
          <a:xfrm>
            <a:off x="0" y="4763"/>
            <a:ext cx="12192000" cy="148779"/>
          </a:xfrm>
          <a:prstGeom prst="rect">
            <a:avLst/>
          </a:prstGeom>
          <a:solidFill>
            <a:srgbClr val="64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dirty="0"/>
          </a:p>
        </p:txBody>
      </p:sp>
      <p:sp>
        <p:nvSpPr>
          <p:cNvPr id="2" name="Slide Number Placeholder 1">
            <a:extLst>
              <a:ext uri="{FF2B5EF4-FFF2-40B4-BE49-F238E27FC236}">
                <a16:creationId xmlns:a16="http://schemas.microsoft.com/office/drawing/2014/main" id="{AE269841-F893-4AAF-A2AE-9EB1C662B9BC}"/>
              </a:ext>
            </a:extLst>
          </p:cNvPr>
          <p:cNvSpPr>
            <a:spLocks noGrp="1"/>
          </p:cNvSpPr>
          <p:nvPr>
            <p:ph type="sldNum" sz="quarter" idx="12"/>
          </p:nvPr>
        </p:nvSpPr>
        <p:spPr/>
        <p:txBody>
          <a:bodyPr/>
          <a:lstStyle/>
          <a:p>
            <a:fld id="{581EBC95-91EC-4A4D-82DD-85759360995E}" type="slidenum">
              <a:rPr lang="en-US" smtClean="0"/>
              <a:t>9</a:t>
            </a:fld>
            <a:endParaRPr lang="en-US"/>
          </a:p>
        </p:txBody>
      </p:sp>
      <p:sp>
        <p:nvSpPr>
          <p:cNvPr id="11" name="TextBox 10">
            <a:extLst>
              <a:ext uri="{FF2B5EF4-FFF2-40B4-BE49-F238E27FC236}">
                <a16:creationId xmlns:a16="http://schemas.microsoft.com/office/drawing/2014/main" id="{4A165F5E-A3ED-4E39-9D3B-49DBAD6A9E0B}"/>
              </a:ext>
            </a:extLst>
          </p:cNvPr>
          <p:cNvSpPr txBox="1"/>
          <p:nvPr/>
        </p:nvSpPr>
        <p:spPr>
          <a:xfrm>
            <a:off x="510486" y="361611"/>
            <a:ext cx="11171027" cy="6309420"/>
          </a:xfrm>
          <a:prstGeom prst="rect">
            <a:avLst/>
          </a:prstGeom>
          <a:noFill/>
        </p:spPr>
        <p:txBody>
          <a:bodyPr wrap="square">
            <a:spAutoFit/>
          </a:bodyPr>
          <a:lstStyle/>
          <a:p>
            <a:r>
              <a:rPr lang="en-US" sz="2400" b="1" dirty="0">
                <a:solidFill>
                  <a:srgbClr val="5C0000"/>
                </a:solidFill>
                <a:effectLst/>
                <a:hlinkClick r:id="rId2"/>
              </a:rPr>
              <a:t>Mainstreaming informed consent for genomic sequencing: A call for action</a:t>
            </a:r>
            <a:endParaRPr lang="en-US" sz="2400" dirty="0">
              <a:effectLst/>
            </a:endParaRPr>
          </a:p>
          <a:p>
            <a:r>
              <a:rPr lang="en-US" i="1" dirty="0">
                <a:effectLst/>
              </a:rPr>
              <a:t>Current Perspective</a:t>
            </a:r>
            <a:endParaRPr lang="en-US" dirty="0">
              <a:effectLst/>
            </a:endParaRPr>
          </a:p>
          <a:p>
            <a:r>
              <a:rPr lang="en-US" dirty="0">
                <a:effectLst/>
              </a:rPr>
              <a:t>Eline M. Bunnik, </a:t>
            </a:r>
            <a:r>
              <a:rPr lang="en-US" dirty="0" err="1">
                <a:effectLst/>
              </a:rPr>
              <a:t>Wybo</a:t>
            </a:r>
            <a:r>
              <a:rPr lang="en-US" dirty="0">
                <a:effectLst/>
              </a:rPr>
              <a:t> J. </a:t>
            </a:r>
            <a:r>
              <a:rPr lang="en-US" dirty="0" err="1">
                <a:effectLst/>
              </a:rPr>
              <a:t>Dondorp</a:t>
            </a:r>
            <a:r>
              <a:rPr lang="en-US" dirty="0">
                <a:effectLst/>
              </a:rPr>
              <a:t>, </a:t>
            </a:r>
            <a:r>
              <a:rPr lang="en-US" dirty="0" err="1">
                <a:effectLst/>
              </a:rPr>
              <a:t>Annelien</a:t>
            </a:r>
            <a:r>
              <a:rPr lang="en-US" dirty="0">
                <a:effectLst/>
              </a:rPr>
              <a:t> L. </a:t>
            </a:r>
            <a:r>
              <a:rPr lang="en-US" dirty="0" err="1">
                <a:effectLst/>
              </a:rPr>
              <a:t>Bredenoord</a:t>
            </a:r>
            <a:r>
              <a:rPr lang="en-US" dirty="0">
                <a:effectLst/>
              </a:rPr>
              <a:t>, Guido de Wert, Martina C. </a:t>
            </a:r>
            <a:r>
              <a:rPr lang="en-US" dirty="0" err="1">
                <a:effectLst/>
              </a:rPr>
              <a:t>Corneld</a:t>
            </a:r>
            <a:endParaRPr lang="en-US" dirty="0">
              <a:effectLst/>
            </a:endParaRPr>
          </a:p>
          <a:p>
            <a:r>
              <a:rPr lang="en-US" b="1" dirty="0">
                <a:effectLst/>
              </a:rPr>
              <a:t>European Journal of Cancer, May 2021; 148 pp 405-410</a:t>
            </a:r>
            <a:endParaRPr lang="en-US" dirty="0">
              <a:effectLst/>
            </a:endParaRPr>
          </a:p>
          <a:p>
            <a:endParaRPr lang="en-US" dirty="0"/>
          </a:p>
          <a:p>
            <a:r>
              <a:rPr lang="en-US" sz="2200" b="1" i="1" dirty="0">
                <a:solidFill>
                  <a:srgbClr val="700000"/>
                </a:solidFill>
              </a:rPr>
              <a:t>Box 3   Layered consent.</a:t>
            </a:r>
          </a:p>
          <a:p>
            <a:r>
              <a:rPr lang="en-US" sz="2200" b="1" dirty="0"/>
              <a:t>Oncologists may use a layered model for </a:t>
            </a:r>
            <a:r>
              <a:rPr lang="en-US" sz="2200" b="1" dirty="0">
                <a:hlinkClick r:id="rId3" tooltip="Learn more about informed consent from ScienceDirect's AI-generated Topic Pages"/>
              </a:rPr>
              <a:t>informed consent</a:t>
            </a:r>
            <a:r>
              <a:rPr lang="en-US" sz="2200" b="1" dirty="0"/>
              <a:t> </a:t>
            </a:r>
            <a:r>
              <a:rPr lang="en-US" sz="2200" dirty="0"/>
              <a:t>[</a:t>
            </a:r>
            <a:r>
              <a:rPr lang="en-US" sz="2200" dirty="0">
                <a:hlinkClick r:id="rId4"/>
              </a:rPr>
              <a:t>19</a:t>
            </a:r>
            <a:r>
              <a:rPr lang="en-US" sz="2200" dirty="0"/>
              <a:t>]. In layered approaches, the information that is provided as part of the informed consent process is subdivided into layers. In the first layer, essential or ‘material’ information is conveyed – key information that all (reasonable) patients need in order to provide informed consent. Since the early 1970s, this has commonly been referred to as the ‘reasonable person’ standard of disclosure. In the second, third and further layers, additional, more detailed information can be provided if the patient wishes to receive such information. </a:t>
            </a:r>
          </a:p>
          <a:p>
            <a:r>
              <a:rPr lang="en-US" sz="2200" dirty="0"/>
              <a:t>   </a:t>
            </a:r>
            <a:r>
              <a:rPr lang="en-US" sz="2200" b="1" dirty="0"/>
              <a:t>People differ in their informational needs </a:t>
            </a:r>
            <a:r>
              <a:rPr lang="en-US" sz="2200" dirty="0"/>
              <a:t>[</a:t>
            </a:r>
            <a:r>
              <a:rPr lang="en-US" sz="2200" dirty="0">
                <a:hlinkClick r:id="rId5"/>
              </a:rPr>
              <a:t>21</a:t>
            </a:r>
            <a:r>
              <a:rPr lang="en-US" sz="2200" dirty="0"/>
              <a:t>]. The layering of information helps to tailor the information provided to individual patients’ informational needs, and thus, allows for ‘</a:t>
            </a:r>
            <a:r>
              <a:rPr lang="en-US" sz="2200" dirty="0" err="1"/>
              <a:t>personalisation</a:t>
            </a:r>
            <a:r>
              <a:rPr lang="en-US" sz="2200" dirty="0"/>
              <a:t>’ of informed consent. This is referred to as the subjective standard of disclosure [</a:t>
            </a:r>
            <a:r>
              <a:rPr lang="en-US" sz="2200" dirty="0">
                <a:hlinkClick r:id="rId6"/>
              </a:rPr>
              <a:t>22</a:t>
            </a:r>
            <a:r>
              <a:rPr lang="en-US" sz="2200" dirty="0"/>
              <a:t>]. </a:t>
            </a:r>
          </a:p>
          <a:p>
            <a:r>
              <a:rPr lang="en-US" sz="2200" dirty="0"/>
              <a:t>   </a:t>
            </a:r>
            <a:r>
              <a:rPr lang="en-US" sz="2200" b="1" dirty="0"/>
              <a:t>Some people </a:t>
            </a:r>
            <a:r>
              <a:rPr lang="en-US" sz="2200" b="1" i="1" dirty="0"/>
              <a:t>need</a:t>
            </a:r>
            <a:r>
              <a:rPr lang="en-US" sz="2200" b="1" dirty="0"/>
              <a:t> more information than others in order to provide informed consent</a:t>
            </a:r>
            <a:r>
              <a:rPr lang="en-US" sz="2200" dirty="0"/>
              <a:t>. To meet the subjective standard, dialogue (e.g. in the form of pre-test counselling) is indispensable.</a:t>
            </a:r>
          </a:p>
        </p:txBody>
      </p:sp>
    </p:spTree>
    <p:extLst>
      <p:ext uri="{BB962C8B-B14F-4D97-AF65-F5344CB8AC3E}">
        <p14:creationId xmlns:p14="http://schemas.microsoft.com/office/powerpoint/2010/main" val="18030652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4">
            <a:extLst>
              <a:ext uri="{FF2B5EF4-FFF2-40B4-BE49-F238E27FC236}">
                <a16:creationId xmlns:a16="http://schemas.microsoft.com/office/drawing/2014/main" id="{B76A1A9F-8CA1-4302-865D-BBDAD27AEAA7}"/>
              </a:ext>
            </a:extLst>
          </p:cNvPr>
          <p:cNvSpPr>
            <a:spLocks noChangeArrowheads="1"/>
          </p:cNvSpPr>
          <p:nvPr/>
        </p:nvSpPr>
        <p:spPr bwMode="auto">
          <a:xfrm>
            <a:off x="4585875" y="3671721"/>
            <a:ext cx="138091"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1463675">
              <a:defRPr>
                <a:solidFill>
                  <a:schemeClr val="tx1"/>
                </a:solidFill>
                <a:latin typeface="Arial" panose="020B0604020202020204" pitchFamily="34" charset="0"/>
                <a:cs typeface="Arial" panose="020B0604020202020204" pitchFamily="34" charset="0"/>
              </a:defRPr>
            </a:lvl1pPr>
            <a:lvl2pPr defTabSz="1463675">
              <a:defRPr>
                <a:solidFill>
                  <a:schemeClr val="tx1"/>
                </a:solidFill>
                <a:latin typeface="Arial" panose="020B0604020202020204" pitchFamily="34" charset="0"/>
                <a:cs typeface="Arial" panose="020B0604020202020204" pitchFamily="34" charset="0"/>
              </a:defRPr>
            </a:lvl2pPr>
            <a:lvl3pPr defTabSz="1463675">
              <a:defRPr>
                <a:solidFill>
                  <a:schemeClr val="tx1"/>
                </a:solidFill>
                <a:latin typeface="Arial" panose="020B0604020202020204" pitchFamily="34" charset="0"/>
                <a:cs typeface="Arial" panose="020B0604020202020204" pitchFamily="34" charset="0"/>
              </a:defRPr>
            </a:lvl3pPr>
            <a:lvl4pPr defTabSz="1463675">
              <a:defRPr>
                <a:solidFill>
                  <a:schemeClr val="tx1"/>
                </a:solidFill>
                <a:latin typeface="Arial" panose="020B0604020202020204" pitchFamily="34" charset="0"/>
                <a:cs typeface="Arial" panose="020B0604020202020204" pitchFamily="34" charset="0"/>
              </a:defRPr>
            </a:lvl4pPr>
            <a:lvl5pPr defTabSz="1463675">
              <a:defRPr>
                <a:solidFill>
                  <a:schemeClr val="tx1"/>
                </a:solidFill>
                <a:latin typeface="Arial" panose="020B0604020202020204" pitchFamily="34" charset="0"/>
                <a:cs typeface="Arial" panose="020B0604020202020204" pitchFamily="34" charset="0"/>
              </a:defRPr>
            </a:lvl5pPr>
            <a:lvl6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sz="1500" dirty="0">
              <a:solidFill>
                <a:schemeClr val="bg1"/>
              </a:solidFill>
              <a:latin typeface="Calibri" panose="020F0502020204030204" pitchFamily="34" charset="0"/>
            </a:endParaRPr>
          </a:p>
        </p:txBody>
      </p:sp>
      <p:sp>
        <p:nvSpPr>
          <p:cNvPr id="4" name="Text Box 17">
            <a:extLst>
              <a:ext uri="{FF2B5EF4-FFF2-40B4-BE49-F238E27FC236}">
                <a16:creationId xmlns:a16="http://schemas.microsoft.com/office/drawing/2014/main" id="{2633B9F8-D14C-433D-B8D4-F4DB77483C0B}"/>
              </a:ext>
            </a:extLst>
          </p:cNvPr>
          <p:cNvSpPr txBox="1">
            <a:spLocks noChangeArrowheads="1"/>
          </p:cNvSpPr>
          <p:nvPr/>
        </p:nvSpPr>
        <p:spPr bwMode="auto">
          <a:xfrm>
            <a:off x="6523462" y="2678892"/>
            <a:ext cx="1599953"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1500" b="1" dirty="0">
                <a:solidFill>
                  <a:schemeClr val="bg1"/>
                </a:solidFill>
                <a:latin typeface="Calibri" panose="020F0502020204030204" pitchFamily="34" charset="0"/>
              </a:rPr>
              <a:t>Recognition</a:t>
            </a:r>
          </a:p>
        </p:txBody>
      </p:sp>
      <p:sp>
        <p:nvSpPr>
          <p:cNvPr id="5" name="Text Box 15">
            <a:extLst>
              <a:ext uri="{FF2B5EF4-FFF2-40B4-BE49-F238E27FC236}">
                <a16:creationId xmlns:a16="http://schemas.microsoft.com/office/drawing/2014/main" id="{6793475D-2196-44E8-AEC5-B750015C8EDC}"/>
              </a:ext>
            </a:extLst>
          </p:cNvPr>
          <p:cNvSpPr txBox="1">
            <a:spLocks noChangeArrowheads="1"/>
          </p:cNvSpPr>
          <p:nvPr/>
        </p:nvSpPr>
        <p:spPr bwMode="auto">
          <a:xfrm>
            <a:off x="5375061" y="1990359"/>
            <a:ext cx="1667228" cy="611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1688" b="1" dirty="0">
                <a:solidFill>
                  <a:schemeClr val="bg1"/>
                </a:solidFill>
                <a:latin typeface="Calibri" panose="020F0502020204030204" pitchFamily="34" charset="0"/>
              </a:rPr>
              <a:t>Truth/</a:t>
            </a:r>
          </a:p>
          <a:p>
            <a:r>
              <a:rPr lang="en-US" altLang="en-US" sz="1688" b="1" dirty="0">
                <a:solidFill>
                  <a:schemeClr val="bg1"/>
                </a:solidFill>
                <a:latin typeface="Calibri" panose="020F0502020204030204" pitchFamily="34" charset="0"/>
              </a:rPr>
              <a:t>Knowledge:</a:t>
            </a:r>
          </a:p>
        </p:txBody>
      </p:sp>
      <p:sp>
        <p:nvSpPr>
          <p:cNvPr id="6" name="Rectangle 5">
            <a:extLst>
              <a:ext uri="{FF2B5EF4-FFF2-40B4-BE49-F238E27FC236}">
                <a16:creationId xmlns:a16="http://schemas.microsoft.com/office/drawing/2014/main" id="{83B10FBB-AB58-48DD-B943-5F47C42205D1}"/>
              </a:ext>
            </a:extLst>
          </p:cNvPr>
          <p:cNvSpPr/>
          <p:nvPr/>
        </p:nvSpPr>
        <p:spPr>
          <a:xfrm>
            <a:off x="3883971" y="1493600"/>
            <a:ext cx="4438245" cy="42862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dirty="0"/>
          </a:p>
        </p:txBody>
      </p:sp>
      <p:sp>
        <p:nvSpPr>
          <p:cNvPr id="16" name="Rectangle 15">
            <a:extLst>
              <a:ext uri="{FF2B5EF4-FFF2-40B4-BE49-F238E27FC236}">
                <a16:creationId xmlns:a16="http://schemas.microsoft.com/office/drawing/2014/main" id="{DC17B1CE-FDD4-4B7A-808F-24821070ADB3}"/>
              </a:ext>
            </a:extLst>
          </p:cNvPr>
          <p:cNvSpPr/>
          <p:nvPr/>
        </p:nvSpPr>
        <p:spPr>
          <a:xfrm>
            <a:off x="1816398" y="521196"/>
            <a:ext cx="8713986" cy="58156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dirty="0"/>
          </a:p>
        </p:txBody>
      </p:sp>
      <p:sp>
        <p:nvSpPr>
          <p:cNvPr id="17" name="Rectangle 16">
            <a:extLst>
              <a:ext uri="{FF2B5EF4-FFF2-40B4-BE49-F238E27FC236}">
                <a16:creationId xmlns:a16="http://schemas.microsoft.com/office/drawing/2014/main" id="{221327F7-423B-4FDA-8D62-95C4F248FD69}"/>
              </a:ext>
            </a:extLst>
          </p:cNvPr>
          <p:cNvSpPr/>
          <p:nvPr/>
        </p:nvSpPr>
        <p:spPr>
          <a:xfrm>
            <a:off x="0" y="4763"/>
            <a:ext cx="12192000" cy="148779"/>
          </a:xfrm>
          <a:prstGeom prst="rect">
            <a:avLst/>
          </a:prstGeom>
          <a:solidFill>
            <a:srgbClr val="64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dirty="0"/>
          </a:p>
        </p:txBody>
      </p:sp>
      <p:sp>
        <p:nvSpPr>
          <p:cNvPr id="2" name="Slide Number Placeholder 1">
            <a:extLst>
              <a:ext uri="{FF2B5EF4-FFF2-40B4-BE49-F238E27FC236}">
                <a16:creationId xmlns:a16="http://schemas.microsoft.com/office/drawing/2014/main" id="{AE269841-F893-4AAF-A2AE-9EB1C662B9BC}"/>
              </a:ext>
            </a:extLst>
          </p:cNvPr>
          <p:cNvSpPr>
            <a:spLocks noGrp="1"/>
          </p:cNvSpPr>
          <p:nvPr>
            <p:ph type="sldNum" sz="quarter" idx="12"/>
          </p:nvPr>
        </p:nvSpPr>
        <p:spPr/>
        <p:txBody>
          <a:bodyPr/>
          <a:lstStyle/>
          <a:p>
            <a:fld id="{581EBC95-91EC-4A4D-82DD-85759360995E}" type="slidenum">
              <a:rPr lang="en-US" smtClean="0"/>
              <a:t>10</a:t>
            </a:fld>
            <a:endParaRPr lang="en-US"/>
          </a:p>
        </p:txBody>
      </p:sp>
      <p:graphicFrame>
        <p:nvGraphicFramePr>
          <p:cNvPr id="7" name="Table 6">
            <a:extLst>
              <a:ext uri="{FF2B5EF4-FFF2-40B4-BE49-F238E27FC236}">
                <a16:creationId xmlns:a16="http://schemas.microsoft.com/office/drawing/2014/main" id="{180812F1-FA20-4FCA-8CF5-B2FAA56B11C0}"/>
              </a:ext>
            </a:extLst>
          </p:cNvPr>
          <p:cNvGraphicFramePr>
            <a:graphicFrameLocks noGrp="1"/>
          </p:cNvGraphicFramePr>
          <p:nvPr>
            <p:extLst>
              <p:ext uri="{D42A27DB-BD31-4B8C-83A1-F6EECF244321}">
                <p14:modId xmlns:p14="http://schemas.microsoft.com/office/powerpoint/2010/main" val="3355038451"/>
              </p:ext>
            </p:extLst>
          </p:nvPr>
        </p:nvGraphicFramePr>
        <p:xfrm>
          <a:off x="1464319" y="2220281"/>
          <a:ext cx="9591608" cy="4297680"/>
        </p:xfrm>
        <a:graphic>
          <a:graphicData uri="http://schemas.openxmlformats.org/drawingml/2006/table">
            <a:tbl>
              <a:tblPr/>
              <a:tblGrid>
                <a:gridCol w="4790334">
                  <a:extLst>
                    <a:ext uri="{9D8B030D-6E8A-4147-A177-3AD203B41FA5}">
                      <a16:colId xmlns:a16="http://schemas.microsoft.com/office/drawing/2014/main" val="523642294"/>
                    </a:ext>
                  </a:extLst>
                </a:gridCol>
                <a:gridCol w="4801274">
                  <a:extLst>
                    <a:ext uri="{9D8B030D-6E8A-4147-A177-3AD203B41FA5}">
                      <a16:colId xmlns:a16="http://schemas.microsoft.com/office/drawing/2014/main" val="746901621"/>
                    </a:ext>
                  </a:extLst>
                </a:gridCol>
              </a:tblGrid>
              <a:tr h="0">
                <a:tc>
                  <a:txBody>
                    <a:bodyPr/>
                    <a:lstStyle/>
                    <a:p>
                      <a:r>
                        <a:rPr lang="en-US" sz="2200" b="1" dirty="0"/>
                        <a:t>Germline mutations</a:t>
                      </a:r>
                    </a:p>
                  </a:txBody>
                  <a:tcPr anchor="ctr">
                    <a:lnL>
                      <a:noFill/>
                    </a:lnL>
                    <a:lnR>
                      <a:noFill/>
                    </a:lnR>
                    <a:lnT>
                      <a:noFill/>
                    </a:lnT>
                    <a:lnB>
                      <a:noFill/>
                    </a:lnB>
                  </a:tcPr>
                </a:tc>
                <a:tc>
                  <a:txBody>
                    <a:bodyPr/>
                    <a:lstStyle/>
                    <a:p>
                      <a:r>
                        <a:rPr lang="en-US" sz="2200" dirty="0"/>
                        <a:t>‘This means that your cancer may be hereditary. Knowing this may have consequences for you and for your family members’.</a:t>
                      </a:r>
                    </a:p>
                  </a:txBody>
                  <a:tcPr anchor="ctr">
                    <a:lnL>
                      <a:noFill/>
                    </a:lnL>
                    <a:lnR>
                      <a:noFill/>
                    </a:lnR>
                    <a:lnT>
                      <a:noFill/>
                    </a:lnT>
                    <a:lnB>
                      <a:noFill/>
                    </a:lnB>
                  </a:tcPr>
                </a:tc>
                <a:extLst>
                  <a:ext uri="{0D108BD9-81ED-4DB2-BD59-A6C34878D82A}">
                    <a16:rowId xmlns:a16="http://schemas.microsoft.com/office/drawing/2014/main" val="1190269842"/>
                  </a:ext>
                </a:extLst>
              </a:tr>
              <a:tr h="0">
                <a:tc>
                  <a:txBody>
                    <a:bodyPr/>
                    <a:lstStyle/>
                    <a:p>
                      <a:r>
                        <a:rPr lang="en-US" sz="2200" b="1" dirty="0"/>
                        <a:t>VUS</a:t>
                      </a:r>
                    </a:p>
                  </a:txBody>
                  <a:tcPr anchor="ctr">
                    <a:lnL>
                      <a:noFill/>
                    </a:lnL>
                    <a:lnR>
                      <a:noFill/>
                    </a:lnR>
                    <a:lnT>
                      <a:noFill/>
                    </a:lnT>
                    <a:lnB>
                      <a:noFill/>
                    </a:lnB>
                  </a:tcPr>
                </a:tc>
                <a:tc>
                  <a:txBody>
                    <a:bodyPr/>
                    <a:lstStyle/>
                    <a:p>
                      <a:r>
                        <a:rPr lang="en-US" sz="2200" dirty="0"/>
                        <a:t>‘Today, we do not know what such a finding means, but we may learn more in the future, and we may contact you again once we know more’.</a:t>
                      </a:r>
                    </a:p>
                  </a:txBody>
                  <a:tcPr anchor="ctr">
                    <a:lnL>
                      <a:noFill/>
                    </a:lnL>
                    <a:lnR>
                      <a:noFill/>
                    </a:lnR>
                    <a:lnT>
                      <a:noFill/>
                    </a:lnT>
                    <a:lnB>
                      <a:noFill/>
                    </a:lnB>
                  </a:tcPr>
                </a:tc>
                <a:extLst>
                  <a:ext uri="{0D108BD9-81ED-4DB2-BD59-A6C34878D82A}">
                    <a16:rowId xmlns:a16="http://schemas.microsoft.com/office/drawing/2014/main" val="4239472572"/>
                  </a:ext>
                </a:extLst>
              </a:tr>
              <a:tr h="0">
                <a:tc>
                  <a:txBody>
                    <a:bodyPr/>
                    <a:lstStyle/>
                    <a:p>
                      <a:r>
                        <a:rPr lang="en-US" sz="2200" b="1" dirty="0"/>
                        <a:t>Incidental findings</a:t>
                      </a:r>
                    </a:p>
                  </a:txBody>
                  <a:tcPr anchor="ctr">
                    <a:lnL>
                      <a:noFill/>
                    </a:lnL>
                    <a:lnR>
                      <a:noFill/>
                    </a:lnR>
                    <a:lnT>
                      <a:noFill/>
                    </a:lnT>
                    <a:lnB>
                      <a:noFill/>
                    </a:lnB>
                  </a:tcPr>
                </a:tc>
                <a:tc>
                  <a:txBody>
                    <a:bodyPr/>
                    <a:lstStyle/>
                    <a:p>
                      <a:r>
                        <a:rPr lang="en-US" sz="2200" dirty="0"/>
                        <a:t>‘There is a small chance that we find genetic risks for conditions other than your current condition. You may not wish to learn this information’.</a:t>
                      </a:r>
                    </a:p>
                  </a:txBody>
                  <a:tcPr anchor="ctr">
                    <a:lnL>
                      <a:noFill/>
                    </a:lnL>
                    <a:lnR>
                      <a:noFill/>
                    </a:lnR>
                    <a:lnT>
                      <a:noFill/>
                    </a:lnT>
                    <a:lnB>
                      <a:noFill/>
                    </a:lnB>
                  </a:tcPr>
                </a:tc>
                <a:extLst>
                  <a:ext uri="{0D108BD9-81ED-4DB2-BD59-A6C34878D82A}">
                    <a16:rowId xmlns:a16="http://schemas.microsoft.com/office/drawing/2014/main" val="505466610"/>
                  </a:ext>
                </a:extLst>
              </a:tr>
            </a:tbl>
          </a:graphicData>
        </a:graphic>
      </p:graphicFrame>
      <p:sp>
        <p:nvSpPr>
          <p:cNvPr id="8" name="Rectangle 1">
            <a:extLst>
              <a:ext uri="{FF2B5EF4-FFF2-40B4-BE49-F238E27FC236}">
                <a16:creationId xmlns:a16="http://schemas.microsoft.com/office/drawing/2014/main" id="{50309B8C-8351-4A65-8938-72A2738A93DF}"/>
              </a:ext>
            </a:extLst>
          </p:cNvPr>
          <p:cNvSpPr>
            <a:spLocks noChangeArrowheads="1"/>
          </p:cNvSpPr>
          <p:nvPr/>
        </p:nvSpPr>
        <p:spPr bwMode="auto">
          <a:xfrm>
            <a:off x="945508" y="193813"/>
            <a:ext cx="9680792"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r>
              <a:rPr lang="en-US" sz="2400" b="1" dirty="0">
                <a:solidFill>
                  <a:srgbClr val="5C0000"/>
                </a:solidFill>
                <a:hlinkClick r:id="rId2"/>
              </a:rPr>
              <a:t>Mainstreaming informed consent for genomic sequencing: A call for action</a:t>
            </a:r>
            <a:endParaRPr lang="en-US" sz="2400" dirty="0"/>
          </a:p>
          <a:p>
            <a:r>
              <a:rPr lang="en-US" i="1" dirty="0"/>
              <a:t>Current Perspective</a:t>
            </a:r>
            <a:endParaRPr lang="en-US" dirty="0"/>
          </a:p>
          <a:p>
            <a:r>
              <a:rPr lang="en-US" dirty="0"/>
              <a:t>Eline M. Bunnik, </a:t>
            </a:r>
            <a:r>
              <a:rPr lang="en-US" dirty="0" err="1"/>
              <a:t>Wybo</a:t>
            </a:r>
            <a:r>
              <a:rPr lang="en-US" dirty="0"/>
              <a:t> J. </a:t>
            </a:r>
            <a:r>
              <a:rPr lang="en-US" dirty="0" err="1"/>
              <a:t>Dondorp</a:t>
            </a:r>
            <a:r>
              <a:rPr lang="en-US" dirty="0"/>
              <a:t>, </a:t>
            </a:r>
            <a:r>
              <a:rPr lang="en-US" dirty="0" err="1"/>
              <a:t>Annelien</a:t>
            </a:r>
            <a:r>
              <a:rPr lang="en-US" dirty="0"/>
              <a:t> L. </a:t>
            </a:r>
            <a:r>
              <a:rPr lang="en-US" dirty="0" err="1"/>
              <a:t>Bredenoord</a:t>
            </a:r>
            <a:r>
              <a:rPr lang="en-US" dirty="0"/>
              <a:t>, Guido de Wert, Martina C. </a:t>
            </a:r>
            <a:r>
              <a:rPr lang="en-US" dirty="0" err="1"/>
              <a:t>Corneld</a:t>
            </a:r>
            <a:endParaRPr lang="en-US" dirty="0"/>
          </a:p>
          <a:p>
            <a:r>
              <a:rPr lang="en-US" b="1" dirty="0"/>
              <a:t>European Journal of Cancer, May 2021; 148 pp 405-410</a:t>
            </a:r>
          </a:p>
          <a:p>
            <a:endParaRPr lang="en-US" sz="800" dirty="0"/>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1" u="none" strike="noStrike" cap="none" normalizeH="0" baseline="0" dirty="0">
                <a:ln>
                  <a:noFill/>
                </a:ln>
                <a:solidFill>
                  <a:srgbClr val="700000"/>
                </a:solidFill>
                <a:effectLst/>
                <a:latin typeface="Arial" panose="020B0604020202020204" pitchFamily="34" charset="0"/>
              </a:rPr>
              <a:t>Box 4</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1" u="none" strike="noStrike" cap="none" normalizeH="0" baseline="0" dirty="0">
                <a:ln>
                  <a:noFill/>
                </a:ln>
                <a:solidFill>
                  <a:srgbClr val="700000"/>
                </a:solidFill>
                <a:effectLst/>
                <a:latin typeface="Arial" panose="020B0604020202020204" pitchFamily="34" charset="0"/>
              </a:rPr>
              <a:t>Essential information and examples of brief explanations of the implications.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3166330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4">
            <a:extLst>
              <a:ext uri="{FF2B5EF4-FFF2-40B4-BE49-F238E27FC236}">
                <a16:creationId xmlns:a16="http://schemas.microsoft.com/office/drawing/2014/main" id="{B76A1A9F-8CA1-4302-865D-BBDAD27AEAA7}"/>
              </a:ext>
            </a:extLst>
          </p:cNvPr>
          <p:cNvSpPr>
            <a:spLocks noChangeArrowheads="1"/>
          </p:cNvSpPr>
          <p:nvPr/>
        </p:nvSpPr>
        <p:spPr bwMode="auto">
          <a:xfrm>
            <a:off x="4585875" y="3671721"/>
            <a:ext cx="138091"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1463675">
              <a:defRPr>
                <a:solidFill>
                  <a:schemeClr val="tx1"/>
                </a:solidFill>
                <a:latin typeface="Arial" panose="020B0604020202020204" pitchFamily="34" charset="0"/>
                <a:cs typeface="Arial" panose="020B0604020202020204" pitchFamily="34" charset="0"/>
              </a:defRPr>
            </a:lvl1pPr>
            <a:lvl2pPr defTabSz="1463675">
              <a:defRPr>
                <a:solidFill>
                  <a:schemeClr val="tx1"/>
                </a:solidFill>
                <a:latin typeface="Arial" panose="020B0604020202020204" pitchFamily="34" charset="0"/>
                <a:cs typeface="Arial" panose="020B0604020202020204" pitchFamily="34" charset="0"/>
              </a:defRPr>
            </a:lvl2pPr>
            <a:lvl3pPr defTabSz="1463675">
              <a:defRPr>
                <a:solidFill>
                  <a:schemeClr val="tx1"/>
                </a:solidFill>
                <a:latin typeface="Arial" panose="020B0604020202020204" pitchFamily="34" charset="0"/>
                <a:cs typeface="Arial" panose="020B0604020202020204" pitchFamily="34" charset="0"/>
              </a:defRPr>
            </a:lvl3pPr>
            <a:lvl4pPr defTabSz="1463675">
              <a:defRPr>
                <a:solidFill>
                  <a:schemeClr val="tx1"/>
                </a:solidFill>
                <a:latin typeface="Arial" panose="020B0604020202020204" pitchFamily="34" charset="0"/>
                <a:cs typeface="Arial" panose="020B0604020202020204" pitchFamily="34" charset="0"/>
              </a:defRPr>
            </a:lvl4pPr>
            <a:lvl5pPr defTabSz="1463675">
              <a:defRPr>
                <a:solidFill>
                  <a:schemeClr val="tx1"/>
                </a:solidFill>
                <a:latin typeface="Arial" panose="020B0604020202020204" pitchFamily="34" charset="0"/>
                <a:cs typeface="Arial" panose="020B0604020202020204" pitchFamily="34" charset="0"/>
              </a:defRPr>
            </a:lvl5pPr>
            <a:lvl6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sz="1500" dirty="0">
              <a:solidFill>
                <a:schemeClr val="bg1"/>
              </a:solidFill>
              <a:latin typeface="Calibri" panose="020F0502020204030204" pitchFamily="34" charset="0"/>
            </a:endParaRPr>
          </a:p>
        </p:txBody>
      </p:sp>
      <p:sp>
        <p:nvSpPr>
          <p:cNvPr id="4" name="Text Box 17">
            <a:extLst>
              <a:ext uri="{FF2B5EF4-FFF2-40B4-BE49-F238E27FC236}">
                <a16:creationId xmlns:a16="http://schemas.microsoft.com/office/drawing/2014/main" id="{2633B9F8-D14C-433D-B8D4-F4DB77483C0B}"/>
              </a:ext>
            </a:extLst>
          </p:cNvPr>
          <p:cNvSpPr txBox="1">
            <a:spLocks noChangeArrowheads="1"/>
          </p:cNvSpPr>
          <p:nvPr/>
        </p:nvSpPr>
        <p:spPr bwMode="auto">
          <a:xfrm>
            <a:off x="6523462" y="2678892"/>
            <a:ext cx="1599953"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1500" b="1" dirty="0">
                <a:solidFill>
                  <a:schemeClr val="bg1"/>
                </a:solidFill>
                <a:latin typeface="Calibri" panose="020F0502020204030204" pitchFamily="34" charset="0"/>
              </a:rPr>
              <a:t>Recognition</a:t>
            </a:r>
          </a:p>
        </p:txBody>
      </p:sp>
      <p:sp>
        <p:nvSpPr>
          <p:cNvPr id="5" name="Text Box 15">
            <a:extLst>
              <a:ext uri="{FF2B5EF4-FFF2-40B4-BE49-F238E27FC236}">
                <a16:creationId xmlns:a16="http://schemas.microsoft.com/office/drawing/2014/main" id="{6793475D-2196-44E8-AEC5-B750015C8EDC}"/>
              </a:ext>
            </a:extLst>
          </p:cNvPr>
          <p:cNvSpPr txBox="1">
            <a:spLocks noChangeArrowheads="1"/>
          </p:cNvSpPr>
          <p:nvPr/>
        </p:nvSpPr>
        <p:spPr bwMode="auto">
          <a:xfrm>
            <a:off x="5375061" y="1990359"/>
            <a:ext cx="1667228" cy="611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1688" b="1" dirty="0">
                <a:solidFill>
                  <a:schemeClr val="bg1"/>
                </a:solidFill>
                <a:latin typeface="Calibri" panose="020F0502020204030204" pitchFamily="34" charset="0"/>
              </a:rPr>
              <a:t>Truth/</a:t>
            </a:r>
          </a:p>
          <a:p>
            <a:r>
              <a:rPr lang="en-US" altLang="en-US" sz="1688" b="1" dirty="0">
                <a:solidFill>
                  <a:schemeClr val="bg1"/>
                </a:solidFill>
                <a:latin typeface="Calibri" panose="020F0502020204030204" pitchFamily="34" charset="0"/>
              </a:rPr>
              <a:t>Knowledge:</a:t>
            </a:r>
          </a:p>
        </p:txBody>
      </p:sp>
      <p:sp>
        <p:nvSpPr>
          <p:cNvPr id="6" name="Rectangle 5">
            <a:extLst>
              <a:ext uri="{FF2B5EF4-FFF2-40B4-BE49-F238E27FC236}">
                <a16:creationId xmlns:a16="http://schemas.microsoft.com/office/drawing/2014/main" id="{83B10FBB-AB58-48DD-B943-5F47C42205D1}"/>
              </a:ext>
            </a:extLst>
          </p:cNvPr>
          <p:cNvSpPr/>
          <p:nvPr/>
        </p:nvSpPr>
        <p:spPr>
          <a:xfrm>
            <a:off x="3883971" y="1493600"/>
            <a:ext cx="4438245" cy="42862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dirty="0"/>
          </a:p>
        </p:txBody>
      </p:sp>
      <p:sp>
        <p:nvSpPr>
          <p:cNvPr id="16" name="Rectangle 15">
            <a:extLst>
              <a:ext uri="{FF2B5EF4-FFF2-40B4-BE49-F238E27FC236}">
                <a16:creationId xmlns:a16="http://schemas.microsoft.com/office/drawing/2014/main" id="{DC17B1CE-FDD4-4B7A-808F-24821070ADB3}"/>
              </a:ext>
            </a:extLst>
          </p:cNvPr>
          <p:cNvSpPr/>
          <p:nvPr/>
        </p:nvSpPr>
        <p:spPr>
          <a:xfrm>
            <a:off x="1816398" y="521196"/>
            <a:ext cx="8713986" cy="58156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dirty="0"/>
          </a:p>
        </p:txBody>
      </p:sp>
      <p:sp>
        <p:nvSpPr>
          <p:cNvPr id="17" name="Rectangle 16">
            <a:extLst>
              <a:ext uri="{FF2B5EF4-FFF2-40B4-BE49-F238E27FC236}">
                <a16:creationId xmlns:a16="http://schemas.microsoft.com/office/drawing/2014/main" id="{221327F7-423B-4FDA-8D62-95C4F248FD69}"/>
              </a:ext>
            </a:extLst>
          </p:cNvPr>
          <p:cNvSpPr/>
          <p:nvPr/>
        </p:nvSpPr>
        <p:spPr>
          <a:xfrm>
            <a:off x="0" y="4763"/>
            <a:ext cx="12192000" cy="148779"/>
          </a:xfrm>
          <a:prstGeom prst="rect">
            <a:avLst/>
          </a:prstGeom>
          <a:solidFill>
            <a:srgbClr val="64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dirty="0"/>
          </a:p>
        </p:txBody>
      </p:sp>
      <p:sp>
        <p:nvSpPr>
          <p:cNvPr id="2" name="Slide Number Placeholder 1">
            <a:extLst>
              <a:ext uri="{FF2B5EF4-FFF2-40B4-BE49-F238E27FC236}">
                <a16:creationId xmlns:a16="http://schemas.microsoft.com/office/drawing/2014/main" id="{AE269841-F893-4AAF-A2AE-9EB1C662B9BC}"/>
              </a:ext>
            </a:extLst>
          </p:cNvPr>
          <p:cNvSpPr>
            <a:spLocks noGrp="1"/>
          </p:cNvSpPr>
          <p:nvPr>
            <p:ph type="sldNum" sz="quarter" idx="12"/>
          </p:nvPr>
        </p:nvSpPr>
        <p:spPr/>
        <p:txBody>
          <a:bodyPr/>
          <a:lstStyle/>
          <a:p>
            <a:fld id="{581EBC95-91EC-4A4D-82DD-85759360995E}" type="slidenum">
              <a:rPr lang="en-US" smtClean="0"/>
              <a:t>11</a:t>
            </a:fld>
            <a:endParaRPr lang="en-US"/>
          </a:p>
        </p:txBody>
      </p:sp>
      <p:sp>
        <p:nvSpPr>
          <p:cNvPr id="10" name="TextBox 9">
            <a:extLst>
              <a:ext uri="{FF2B5EF4-FFF2-40B4-BE49-F238E27FC236}">
                <a16:creationId xmlns:a16="http://schemas.microsoft.com/office/drawing/2014/main" id="{185B6590-3D73-4346-A641-9D783419C318}"/>
              </a:ext>
            </a:extLst>
          </p:cNvPr>
          <p:cNvSpPr txBox="1"/>
          <p:nvPr/>
        </p:nvSpPr>
        <p:spPr>
          <a:xfrm>
            <a:off x="466090" y="508525"/>
            <a:ext cx="10759821" cy="5724644"/>
          </a:xfrm>
          <a:prstGeom prst="rect">
            <a:avLst/>
          </a:prstGeom>
          <a:noFill/>
        </p:spPr>
        <p:txBody>
          <a:bodyPr wrap="square">
            <a:spAutoFit/>
          </a:bodyPr>
          <a:lstStyle/>
          <a:p>
            <a:r>
              <a:rPr lang="en-US" sz="2400" b="1" dirty="0">
                <a:solidFill>
                  <a:srgbClr val="5C0000"/>
                </a:solidFill>
                <a:hlinkClick r:id="rId2"/>
              </a:rPr>
              <a:t>Mainstreaming informed consent for genomic sequencing: A call for action</a:t>
            </a:r>
            <a:endParaRPr lang="en-US" sz="2400" dirty="0"/>
          </a:p>
          <a:p>
            <a:r>
              <a:rPr lang="en-US" i="1" dirty="0"/>
              <a:t>Current Perspective</a:t>
            </a:r>
            <a:endParaRPr lang="en-US" dirty="0"/>
          </a:p>
          <a:p>
            <a:r>
              <a:rPr lang="en-US" dirty="0"/>
              <a:t>Eline M. Bunnik, </a:t>
            </a:r>
            <a:r>
              <a:rPr lang="en-US" dirty="0" err="1"/>
              <a:t>Wybo</a:t>
            </a:r>
            <a:r>
              <a:rPr lang="en-US" dirty="0"/>
              <a:t> J. </a:t>
            </a:r>
            <a:r>
              <a:rPr lang="en-US" dirty="0" err="1"/>
              <a:t>Dondorp</a:t>
            </a:r>
            <a:r>
              <a:rPr lang="en-US" dirty="0"/>
              <a:t>, </a:t>
            </a:r>
            <a:r>
              <a:rPr lang="en-US" dirty="0" err="1"/>
              <a:t>Annelien</a:t>
            </a:r>
            <a:r>
              <a:rPr lang="en-US" dirty="0"/>
              <a:t> L. </a:t>
            </a:r>
            <a:r>
              <a:rPr lang="en-US" dirty="0" err="1"/>
              <a:t>Bredenoord</a:t>
            </a:r>
            <a:r>
              <a:rPr lang="en-US" dirty="0"/>
              <a:t>, Guido de Wert, Martina C. </a:t>
            </a:r>
            <a:r>
              <a:rPr lang="en-US" dirty="0" err="1"/>
              <a:t>Corneld</a:t>
            </a:r>
            <a:endParaRPr lang="en-US" dirty="0"/>
          </a:p>
          <a:p>
            <a:r>
              <a:rPr lang="en-US" b="1" dirty="0"/>
              <a:t>European Journal of Cancer, May 2021; 148 pp 405-410</a:t>
            </a:r>
          </a:p>
          <a:p>
            <a:endParaRPr lang="en-US" sz="800" dirty="0"/>
          </a:p>
          <a:p>
            <a:r>
              <a:rPr lang="en-US" sz="2200" b="1" dirty="0">
                <a:solidFill>
                  <a:srgbClr val="700000"/>
                </a:solidFill>
              </a:rPr>
              <a:t>In sum</a:t>
            </a:r>
            <a:r>
              <a:rPr lang="en-US" sz="2200" b="1" dirty="0"/>
              <a:t>, we propose setting a realistic bar for informed consent practices for genomic testing for the purposes of </a:t>
            </a:r>
            <a:r>
              <a:rPr lang="en-US" sz="2200" b="1" dirty="0" err="1"/>
              <a:t>personalised</a:t>
            </a:r>
            <a:r>
              <a:rPr lang="en-US" sz="2200" b="1" dirty="0"/>
              <a:t> medicine in oncology settings </a:t>
            </a:r>
            <a:r>
              <a:rPr lang="en-US" sz="2200" dirty="0"/>
              <a:t>– when appropriate. When gene panels are used, and the likelihood of unsolicited findings is very slim, the option to opt out need not be discussed in the first layer with all patients. </a:t>
            </a:r>
          </a:p>
          <a:p>
            <a:endParaRPr lang="en-US" sz="800" dirty="0"/>
          </a:p>
          <a:p>
            <a:r>
              <a:rPr lang="en-US" sz="2200" b="1" dirty="0"/>
              <a:t>First and foremost, clinicians should focus on helping patients understand – briefly, without too much technical detail – that potential germline mutations, VUS and unsolicited findings pertaining to other conditions may be uncovered </a:t>
            </a:r>
            <a:r>
              <a:rPr lang="en-US" sz="2200" dirty="0"/>
              <a:t>– findings that patients may not otherwise expect and which may have a major impact on them and on their family members. This way, patients are not hampered in autonomous decision-making by information overload, while they do receive sufficient information to make the decision to initiate genomic sequencing. </a:t>
            </a:r>
          </a:p>
          <a:p>
            <a:endParaRPr lang="en-US" sz="800" dirty="0"/>
          </a:p>
          <a:p>
            <a:r>
              <a:rPr lang="en-US" sz="2200" b="1" dirty="0"/>
              <a:t>(Inter) national guidelines for mainstreaming informed consent for genomic sequencing must be developed.</a:t>
            </a:r>
          </a:p>
        </p:txBody>
      </p:sp>
    </p:spTree>
    <p:extLst>
      <p:ext uri="{BB962C8B-B14F-4D97-AF65-F5344CB8AC3E}">
        <p14:creationId xmlns:p14="http://schemas.microsoft.com/office/powerpoint/2010/main" val="1430105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0B82F47-355C-487B-865F-C89FA5F8C744}"/>
              </a:ext>
            </a:extLst>
          </p:cNvPr>
          <p:cNvSpPr>
            <a:spLocks noGrp="1"/>
          </p:cNvSpPr>
          <p:nvPr>
            <p:ph type="sldNum" sz="quarter" idx="12"/>
          </p:nvPr>
        </p:nvSpPr>
        <p:spPr/>
        <p:txBody>
          <a:bodyPr/>
          <a:lstStyle/>
          <a:p>
            <a:fld id="{581EBC95-91EC-4A4D-82DD-85759360995E}" type="slidenum">
              <a:rPr lang="en-US" smtClean="0"/>
              <a:t>12</a:t>
            </a:fld>
            <a:endParaRPr lang="en-US"/>
          </a:p>
        </p:txBody>
      </p:sp>
      <p:sp>
        <p:nvSpPr>
          <p:cNvPr id="4" name="TextBox 3">
            <a:extLst>
              <a:ext uri="{FF2B5EF4-FFF2-40B4-BE49-F238E27FC236}">
                <a16:creationId xmlns:a16="http://schemas.microsoft.com/office/drawing/2014/main" id="{A941D24D-A234-4415-8F24-C010BB73796E}"/>
              </a:ext>
            </a:extLst>
          </p:cNvPr>
          <p:cNvSpPr txBox="1"/>
          <p:nvPr/>
        </p:nvSpPr>
        <p:spPr>
          <a:xfrm>
            <a:off x="415636" y="1089164"/>
            <a:ext cx="11516324" cy="5740033"/>
          </a:xfrm>
          <a:prstGeom prst="rect">
            <a:avLst/>
          </a:prstGeom>
          <a:noFill/>
        </p:spPr>
        <p:txBody>
          <a:bodyPr wrap="square">
            <a:spAutoFit/>
          </a:bodyPr>
          <a:lstStyle/>
          <a:p>
            <a:r>
              <a:rPr lang="en-US" sz="2400" b="1" dirty="0">
                <a:hlinkClick r:id="rId2"/>
              </a:rPr>
              <a:t>Defining the Critical Components of Informed Consent for Genetic Testing: A Delphi Study</a:t>
            </a:r>
            <a:endParaRPr lang="en-US" sz="2400" b="1" dirty="0"/>
          </a:p>
          <a:p>
            <a:r>
              <a:rPr lang="en-US" sz="1400" dirty="0">
                <a:hlinkClick r:id="rId3">
                  <a:extLst>
                    <a:ext uri="{A12FA001-AC4F-418D-AE19-62706E023703}">
                      <ahyp:hlinkClr xmlns:ahyp="http://schemas.microsoft.com/office/drawing/2018/hyperlinkcolor" val="tx"/>
                    </a:ext>
                  </a:extLst>
                </a:hlinkClick>
              </a:rPr>
              <a:t>View ORCID </a:t>
            </a:r>
            <a:r>
              <a:rPr lang="en-US" sz="1400" dirty="0" err="1">
                <a:hlinkClick r:id="rId3">
                  <a:extLst>
                    <a:ext uri="{A12FA001-AC4F-418D-AE19-62706E023703}">
                      <ahyp:hlinkClr xmlns:ahyp="http://schemas.microsoft.com/office/drawing/2018/hyperlinkcolor" val="tx"/>
                    </a:ext>
                  </a:extLst>
                </a:hlinkClick>
              </a:rPr>
              <a:t>Profile</a:t>
            </a:r>
            <a:r>
              <a:rPr lang="en-US" sz="1400" dirty="0" err="1"/>
              <a:t>Kelly</a:t>
            </a:r>
            <a:r>
              <a:rPr lang="en-US" sz="1400" dirty="0"/>
              <a:t> E. Ormond, Maia </a:t>
            </a:r>
            <a:r>
              <a:rPr lang="en-US" sz="1400" dirty="0" err="1"/>
              <a:t>Borensztein</a:t>
            </a:r>
            <a:r>
              <a:rPr lang="en-US" sz="1400" dirty="0"/>
              <a:t>, </a:t>
            </a:r>
            <a:r>
              <a:rPr lang="en-US" sz="1400" dirty="0">
                <a:hlinkClick r:id="rId4">
                  <a:extLst>
                    <a:ext uri="{A12FA001-AC4F-418D-AE19-62706E023703}">
                      <ahyp:hlinkClr xmlns:ahyp="http://schemas.microsoft.com/office/drawing/2018/hyperlinkcolor" val="tx"/>
                    </a:ext>
                  </a:extLst>
                </a:hlinkClick>
              </a:rPr>
              <a:t>View ORCID </a:t>
            </a:r>
            <a:r>
              <a:rPr lang="en-US" sz="1400" dirty="0" err="1">
                <a:hlinkClick r:id="rId4">
                  <a:extLst>
                    <a:ext uri="{A12FA001-AC4F-418D-AE19-62706E023703}">
                      <ahyp:hlinkClr xmlns:ahyp="http://schemas.microsoft.com/office/drawing/2018/hyperlinkcolor" val="tx"/>
                    </a:ext>
                  </a:extLst>
                </a:hlinkClick>
              </a:rPr>
              <a:t>Profile</a:t>
            </a:r>
            <a:r>
              <a:rPr lang="en-US" sz="1400" dirty="0" err="1"/>
              <a:t>Miranda</a:t>
            </a:r>
            <a:r>
              <a:rPr lang="en-US" sz="1400" dirty="0"/>
              <a:t> L.G. </a:t>
            </a:r>
            <a:r>
              <a:rPr lang="en-US" sz="1400" dirty="0" err="1"/>
              <a:t>Hallquist</a:t>
            </a:r>
            <a:r>
              <a:rPr lang="en-US" sz="1400" dirty="0"/>
              <a:t>, </a:t>
            </a:r>
            <a:r>
              <a:rPr lang="en-US" sz="1400" dirty="0">
                <a:hlinkClick r:id="rId5">
                  <a:extLst>
                    <a:ext uri="{A12FA001-AC4F-418D-AE19-62706E023703}">
                      <ahyp:hlinkClr xmlns:ahyp="http://schemas.microsoft.com/office/drawing/2018/hyperlinkcolor" val="tx"/>
                    </a:ext>
                  </a:extLst>
                </a:hlinkClick>
              </a:rPr>
              <a:t>View ORCID </a:t>
            </a:r>
            <a:r>
              <a:rPr lang="en-US" sz="1400" dirty="0" err="1">
                <a:hlinkClick r:id="rId5">
                  <a:extLst>
                    <a:ext uri="{A12FA001-AC4F-418D-AE19-62706E023703}">
                      <ahyp:hlinkClr xmlns:ahyp="http://schemas.microsoft.com/office/drawing/2018/hyperlinkcolor" val="tx"/>
                    </a:ext>
                  </a:extLst>
                </a:hlinkClick>
              </a:rPr>
              <a:t>Profile</a:t>
            </a:r>
            <a:r>
              <a:rPr lang="en-US" sz="1400" dirty="0" err="1"/>
              <a:t>Adam</a:t>
            </a:r>
            <a:r>
              <a:rPr lang="en-US" sz="1400" dirty="0"/>
              <a:t> H. Buchanan, W. Andrew </a:t>
            </a:r>
            <a:r>
              <a:rPr lang="en-US" sz="1400" dirty="0" err="1"/>
              <a:t>Faucett</a:t>
            </a:r>
            <a:r>
              <a:rPr lang="en-US" sz="1400" dirty="0"/>
              <a:t>, </a:t>
            </a:r>
            <a:r>
              <a:rPr lang="en-US" sz="1400" dirty="0">
                <a:hlinkClick r:id="rId6">
                  <a:extLst>
                    <a:ext uri="{A12FA001-AC4F-418D-AE19-62706E023703}">
                      <ahyp:hlinkClr xmlns:ahyp="http://schemas.microsoft.com/office/drawing/2018/hyperlinkcolor" val="tx"/>
                    </a:ext>
                  </a:extLst>
                </a:hlinkClick>
              </a:rPr>
              <a:t>View ORCID </a:t>
            </a:r>
            <a:r>
              <a:rPr lang="en-US" sz="1400" dirty="0" err="1">
                <a:hlinkClick r:id="rId6">
                  <a:extLst>
                    <a:ext uri="{A12FA001-AC4F-418D-AE19-62706E023703}">
                      <ahyp:hlinkClr xmlns:ahyp="http://schemas.microsoft.com/office/drawing/2018/hyperlinkcolor" val="tx"/>
                    </a:ext>
                  </a:extLst>
                </a:hlinkClick>
              </a:rPr>
              <a:t>Profile</a:t>
            </a:r>
            <a:r>
              <a:rPr lang="en-US" sz="1400" dirty="0" err="1"/>
              <a:t>Holly</a:t>
            </a:r>
            <a:r>
              <a:rPr lang="en-US" sz="1400" dirty="0"/>
              <a:t> L. </a:t>
            </a:r>
            <a:r>
              <a:rPr lang="en-US" sz="1400" dirty="0" err="1"/>
              <a:t>Peay</a:t>
            </a:r>
            <a:r>
              <a:rPr lang="en-US" sz="1400" dirty="0"/>
              <a:t>, Maureen E. Smith, </a:t>
            </a:r>
            <a:r>
              <a:rPr lang="en-US" sz="1400" dirty="0">
                <a:hlinkClick r:id="rId7">
                  <a:extLst>
                    <a:ext uri="{A12FA001-AC4F-418D-AE19-62706E023703}">
                      <ahyp:hlinkClr xmlns:ahyp="http://schemas.microsoft.com/office/drawing/2018/hyperlinkcolor" val="tx"/>
                    </a:ext>
                  </a:extLst>
                </a:hlinkClick>
              </a:rPr>
              <a:t>View ORCID </a:t>
            </a:r>
            <a:r>
              <a:rPr lang="en-US" sz="1400" dirty="0" err="1">
                <a:hlinkClick r:id="rId7">
                  <a:extLst>
                    <a:ext uri="{A12FA001-AC4F-418D-AE19-62706E023703}">
                      <ahyp:hlinkClr xmlns:ahyp="http://schemas.microsoft.com/office/drawing/2018/hyperlinkcolor" val="tx"/>
                    </a:ext>
                  </a:extLst>
                </a:hlinkClick>
              </a:rPr>
              <a:t>Profile</a:t>
            </a:r>
            <a:r>
              <a:rPr lang="en-US" sz="1400" dirty="0" err="1"/>
              <a:t>Eric</a:t>
            </a:r>
            <a:r>
              <a:rPr lang="en-US" sz="1400" dirty="0"/>
              <a:t> P. </a:t>
            </a:r>
            <a:r>
              <a:rPr lang="en-US" sz="1400" dirty="0" err="1"/>
              <a:t>Tricou</a:t>
            </a:r>
            <a:r>
              <a:rPr lang="en-US" sz="1400" dirty="0"/>
              <a:t>, </a:t>
            </a:r>
            <a:r>
              <a:rPr lang="en-US" sz="1400" dirty="0">
                <a:hlinkClick r:id="rId8">
                  <a:extLst>
                    <a:ext uri="{A12FA001-AC4F-418D-AE19-62706E023703}">
                      <ahyp:hlinkClr xmlns:ahyp="http://schemas.microsoft.com/office/drawing/2018/hyperlinkcolor" val="tx"/>
                    </a:ext>
                  </a:extLst>
                </a:hlinkClick>
              </a:rPr>
              <a:t>View ORCID </a:t>
            </a:r>
            <a:r>
              <a:rPr lang="en-US" sz="1400" dirty="0" err="1">
                <a:hlinkClick r:id="rId8">
                  <a:extLst>
                    <a:ext uri="{A12FA001-AC4F-418D-AE19-62706E023703}">
                      <ahyp:hlinkClr xmlns:ahyp="http://schemas.microsoft.com/office/drawing/2018/hyperlinkcolor" val="tx"/>
                    </a:ext>
                  </a:extLst>
                </a:hlinkClick>
              </a:rPr>
              <a:t>Profile</a:t>
            </a:r>
            <a:r>
              <a:rPr lang="en-US" sz="1400" dirty="0" err="1"/>
              <a:t>Wendy</a:t>
            </a:r>
            <a:r>
              <a:rPr lang="en-US" sz="1400" dirty="0"/>
              <a:t> R. Uhlmann, </a:t>
            </a:r>
            <a:r>
              <a:rPr lang="en-US" sz="1400" dirty="0">
                <a:hlinkClick r:id="rId9">
                  <a:extLst>
                    <a:ext uri="{A12FA001-AC4F-418D-AE19-62706E023703}">
                      <ahyp:hlinkClr xmlns:ahyp="http://schemas.microsoft.com/office/drawing/2018/hyperlinkcolor" val="tx"/>
                    </a:ext>
                  </a:extLst>
                </a:hlinkClick>
              </a:rPr>
              <a:t>View ORCID </a:t>
            </a:r>
            <a:r>
              <a:rPr lang="en-US" sz="1400" dirty="0" err="1">
                <a:hlinkClick r:id="rId9">
                  <a:extLst>
                    <a:ext uri="{A12FA001-AC4F-418D-AE19-62706E023703}">
                      <ahyp:hlinkClr xmlns:ahyp="http://schemas.microsoft.com/office/drawing/2018/hyperlinkcolor" val="tx"/>
                    </a:ext>
                  </a:extLst>
                </a:hlinkClick>
              </a:rPr>
              <a:t>Profile</a:t>
            </a:r>
            <a:r>
              <a:rPr lang="en-US" sz="1400" dirty="0" err="1"/>
              <a:t>Karen</a:t>
            </a:r>
            <a:r>
              <a:rPr lang="en-US" sz="1400" dirty="0"/>
              <a:t> E. Wain, </a:t>
            </a:r>
            <a:r>
              <a:rPr lang="en-US" sz="1400" dirty="0">
                <a:hlinkClick r:id="rId10">
                  <a:extLst>
                    <a:ext uri="{A12FA001-AC4F-418D-AE19-62706E023703}">
                      <ahyp:hlinkClr xmlns:ahyp="http://schemas.microsoft.com/office/drawing/2018/hyperlinkcolor" val="tx"/>
                    </a:ext>
                  </a:extLst>
                </a:hlinkClick>
              </a:rPr>
              <a:t>View ORCID </a:t>
            </a:r>
            <a:r>
              <a:rPr lang="en-US" sz="1400" dirty="0" err="1">
                <a:hlinkClick r:id="rId10">
                  <a:extLst>
                    <a:ext uri="{A12FA001-AC4F-418D-AE19-62706E023703}">
                      <ahyp:hlinkClr xmlns:ahyp="http://schemas.microsoft.com/office/drawing/2018/hyperlinkcolor" val="tx"/>
                    </a:ext>
                  </a:extLst>
                </a:hlinkClick>
              </a:rPr>
              <a:t>Profile</a:t>
            </a:r>
            <a:r>
              <a:rPr lang="en-US" sz="1400" dirty="0" err="1"/>
              <a:t>Curtis</a:t>
            </a:r>
            <a:r>
              <a:rPr lang="en-US" sz="1400" dirty="0"/>
              <a:t> R. Coughlin II</a:t>
            </a:r>
          </a:p>
          <a:p>
            <a:r>
              <a:rPr lang="en-US" sz="1400" dirty="0"/>
              <a:t>doi: https://doi.org/10.1101/2021.06.24.21259406 </a:t>
            </a:r>
            <a:r>
              <a:rPr lang="en-US" sz="1050" b="1" dirty="0">
                <a:effectLst/>
                <a:hlinkClick r:id="rId11">
                  <a:extLst>
                    <a:ext uri="{A12FA001-AC4F-418D-AE19-62706E023703}">
                      <ahyp:hlinkClr xmlns:ahyp="http://schemas.microsoft.com/office/drawing/2018/hyperlinkcolor" val="tx"/>
                    </a:ext>
                  </a:extLst>
                </a:hlinkClick>
              </a:rPr>
              <a:t>This article is a preprint and has not been peer-reviewed [what does this mean?]. It reports new medical research that has yet to be evaluated and so should </a:t>
            </a:r>
            <a:r>
              <a:rPr lang="en-US" sz="1050" b="1" i="1" dirty="0">
                <a:effectLst/>
                <a:hlinkClick r:id="rId11">
                  <a:extLst>
                    <a:ext uri="{A12FA001-AC4F-418D-AE19-62706E023703}">
                      <ahyp:hlinkClr xmlns:ahyp="http://schemas.microsoft.com/office/drawing/2018/hyperlinkcolor" val="tx"/>
                    </a:ext>
                  </a:extLst>
                </a:hlinkClick>
              </a:rPr>
              <a:t>not</a:t>
            </a:r>
            <a:r>
              <a:rPr lang="en-US" sz="1050" b="1" dirty="0">
                <a:effectLst/>
                <a:hlinkClick r:id="rId11">
                  <a:extLst>
                    <a:ext uri="{A12FA001-AC4F-418D-AE19-62706E023703}">
                      <ahyp:hlinkClr xmlns:ahyp="http://schemas.microsoft.com/office/drawing/2018/hyperlinkcolor" val="tx"/>
                    </a:ext>
                  </a:extLst>
                </a:hlinkClick>
              </a:rPr>
              <a:t> be used to guide clinical practice.</a:t>
            </a:r>
            <a:endParaRPr lang="en-US" sz="1050" b="1" dirty="0">
              <a:effectLst/>
            </a:endParaRPr>
          </a:p>
          <a:p>
            <a:r>
              <a:rPr lang="en-US" b="1" i="1" dirty="0"/>
              <a:t>ABSTRACT</a:t>
            </a:r>
          </a:p>
          <a:p>
            <a:r>
              <a:rPr lang="en-US" b="1" dirty="0"/>
              <a:t>Purpose</a:t>
            </a:r>
            <a:r>
              <a:rPr lang="en-US" dirty="0"/>
              <a:t> Informed consent for genetic testing has historically happened during pre-test genetic counseling, without specific guidance defining which core concepts are required.</a:t>
            </a:r>
          </a:p>
          <a:p>
            <a:r>
              <a:rPr lang="en-US" b="1" dirty="0"/>
              <a:t>Methods</a:t>
            </a:r>
            <a:r>
              <a:rPr lang="en-US" dirty="0"/>
              <a:t> The Clinical Genome Resource (</a:t>
            </a:r>
            <a:r>
              <a:rPr lang="en-US" dirty="0" err="1"/>
              <a:t>ClinGen</a:t>
            </a:r>
            <a:r>
              <a:rPr lang="en-US" dirty="0"/>
              <a:t>) Consent and Disclosure Recommendations Workgroup (</a:t>
            </a:r>
            <a:r>
              <a:rPr lang="en-US" dirty="0" err="1"/>
              <a:t>CADRe</a:t>
            </a:r>
            <a:r>
              <a:rPr lang="en-US" dirty="0"/>
              <a:t>) used a modified Expert Delphi consensus process to identify the core concepts essential to consent for clinical genetic testing. A literature review identified 77 concepts that are included in informed consent for genetic tests. Twenty five experts (9 medical geneticists, 8 genetic counselors, and 9 bioethicists) completed two rounds of Delphi surveys ranking concepts’ importance to informed consent.</a:t>
            </a:r>
          </a:p>
          <a:p>
            <a:r>
              <a:rPr lang="en-US" b="1" dirty="0"/>
              <a:t>Results</a:t>
            </a:r>
            <a:r>
              <a:rPr lang="en-US" dirty="0"/>
              <a:t> The most highly ranked concepts included: (1) genetic testing is voluntary; (2) why the test is recommended and what does it test for; (3) what results will be returned and to whom; (4) are there other types of potential results; what choices exist; (5) how will prognosis and management be impacted by results; (6) what is the potential family impact; (7) what are the test limitations and next steps; (8) potential risk for genetic discrimination and legal protections.</a:t>
            </a:r>
          </a:p>
          <a:p>
            <a:r>
              <a:rPr lang="en-US" b="1" dirty="0"/>
              <a:t>Conclusion</a:t>
            </a:r>
            <a:r>
              <a:rPr lang="en-US" dirty="0"/>
              <a:t> Defining the core concepts necessary for informed consent for genetic testing provides a foundation for quality patient care across a variety of healthcare providers and clinical indications.</a:t>
            </a:r>
          </a:p>
        </p:txBody>
      </p:sp>
      <p:pic>
        <p:nvPicPr>
          <p:cNvPr id="6" name="Picture 5" descr="A picture containing text&#10;&#10;Description automatically generated">
            <a:extLst>
              <a:ext uri="{FF2B5EF4-FFF2-40B4-BE49-F238E27FC236}">
                <a16:creationId xmlns:a16="http://schemas.microsoft.com/office/drawing/2014/main" id="{23A6148C-EC9D-4CC6-A594-53C4C7F3D68B}"/>
              </a:ext>
            </a:extLst>
          </p:cNvPr>
          <p:cNvPicPr>
            <a:picLocks noChangeAspect="1"/>
          </p:cNvPicPr>
          <p:nvPr/>
        </p:nvPicPr>
        <p:blipFill>
          <a:blip r:embed="rId12"/>
          <a:stretch>
            <a:fillRect/>
          </a:stretch>
        </p:blipFill>
        <p:spPr>
          <a:xfrm>
            <a:off x="415636" y="440905"/>
            <a:ext cx="4095750" cy="591608"/>
          </a:xfrm>
          <a:prstGeom prst="rect">
            <a:avLst/>
          </a:prstGeom>
        </p:spPr>
      </p:pic>
      <p:sp>
        <p:nvSpPr>
          <p:cNvPr id="5" name="Rectangle 4">
            <a:extLst>
              <a:ext uri="{FF2B5EF4-FFF2-40B4-BE49-F238E27FC236}">
                <a16:creationId xmlns:a16="http://schemas.microsoft.com/office/drawing/2014/main" id="{49237619-FD41-42A7-A389-D7CE34CD0423}"/>
              </a:ext>
            </a:extLst>
          </p:cNvPr>
          <p:cNvSpPr/>
          <p:nvPr/>
        </p:nvSpPr>
        <p:spPr>
          <a:xfrm>
            <a:off x="0" y="1"/>
            <a:ext cx="12192000" cy="158698"/>
          </a:xfrm>
          <a:prstGeom prst="rect">
            <a:avLst/>
          </a:prstGeom>
          <a:solidFill>
            <a:srgbClr val="64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674261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A776C39-8DCC-4D3A-A71D-EA621BA9A575}"/>
              </a:ext>
            </a:extLst>
          </p:cNvPr>
          <p:cNvSpPr>
            <a:spLocks noGrp="1"/>
          </p:cNvSpPr>
          <p:nvPr>
            <p:ph type="sldNum" sz="quarter" idx="12"/>
          </p:nvPr>
        </p:nvSpPr>
        <p:spPr/>
        <p:txBody>
          <a:bodyPr/>
          <a:lstStyle/>
          <a:p>
            <a:fld id="{581EBC95-91EC-4A4D-82DD-85759360995E}" type="slidenum">
              <a:rPr lang="en-US" smtClean="0"/>
              <a:t>13</a:t>
            </a:fld>
            <a:endParaRPr lang="en-US"/>
          </a:p>
        </p:txBody>
      </p:sp>
      <p:sp>
        <p:nvSpPr>
          <p:cNvPr id="4" name="TextBox 3">
            <a:extLst>
              <a:ext uri="{FF2B5EF4-FFF2-40B4-BE49-F238E27FC236}">
                <a16:creationId xmlns:a16="http://schemas.microsoft.com/office/drawing/2014/main" id="{C72BC786-A8D0-48E4-8187-C761B54F0ED6}"/>
              </a:ext>
            </a:extLst>
          </p:cNvPr>
          <p:cNvSpPr txBox="1"/>
          <p:nvPr/>
        </p:nvSpPr>
        <p:spPr>
          <a:xfrm>
            <a:off x="374606" y="442833"/>
            <a:ext cx="10902461" cy="6278642"/>
          </a:xfrm>
          <a:prstGeom prst="rect">
            <a:avLst/>
          </a:prstGeom>
          <a:noFill/>
        </p:spPr>
        <p:txBody>
          <a:bodyPr wrap="square">
            <a:spAutoFit/>
          </a:bodyPr>
          <a:lstStyle/>
          <a:p>
            <a:r>
              <a:rPr lang="en-US" sz="2000" b="0" i="0" u="none" strike="noStrike" baseline="0" dirty="0">
                <a:solidFill>
                  <a:srgbClr val="000000"/>
                </a:solidFill>
                <a:latin typeface="Calibri" panose="020F0502020204030204" pitchFamily="34" charset="0"/>
              </a:rPr>
              <a:t> </a:t>
            </a:r>
            <a:r>
              <a:rPr lang="en-US" sz="1800" b="1" i="0" u="none" strike="noStrike" baseline="0" dirty="0">
                <a:solidFill>
                  <a:srgbClr val="000000"/>
                </a:solidFill>
                <a:latin typeface="Calibri" panose="020F0502020204030204" pitchFamily="34" charset="0"/>
              </a:rPr>
              <a:t>Financial Times</a:t>
            </a:r>
            <a:r>
              <a:rPr lang="en-US" sz="1800" b="0" i="0" u="none" strike="noStrike" baseline="0" dirty="0">
                <a:solidFill>
                  <a:srgbClr val="000000"/>
                </a:solidFill>
                <a:latin typeface="Calibri" panose="020F0502020204030204" pitchFamily="34" charset="0"/>
              </a:rPr>
              <a:t>, August 31 2021 </a:t>
            </a:r>
          </a:p>
          <a:p>
            <a:r>
              <a:rPr lang="en-US" sz="1800" b="0" i="1" u="none" strike="noStrike" baseline="0" dirty="0">
                <a:solidFill>
                  <a:srgbClr val="000000"/>
                </a:solidFill>
                <a:latin typeface="Calibri" panose="020F0502020204030204" pitchFamily="34" charset="0"/>
              </a:rPr>
              <a:t>Opinion - Genomics </a:t>
            </a:r>
            <a:endParaRPr lang="en-US" sz="1800" b="0" i="0" u="none" strike="noStrike" baseline="0" dirty="0">
              <a:solidFill>
                <a:srgbClr val="000000"/>
              </a:solidFill>
              <a:latin typeface="Calibri" panose="020F0502020204030204" pitchFamily="34" charset="0"/>
            </a:endParaRPr>
          </a:p>
          <a:p>
            <a:r>
              <a:rPr lang="en-US" sz="2400" b="1" i="0" u="none" strike="noStrike" baseline="0" dirty="0">
                <a:solidFill>
                  <a:srgbClr val="0462C1"/>
                </a:solidFill>
                <a:latin typeface="Calibri" panose="020F0502020204030204" pitchFamily="34" charset="0"/>
              </a:rPr>
              <a:t>Covid has revealed the need for genomic sequencing around the world </a:t>
            </a:r>
            <a:endParaRPr lang="en-US" sz="2400" b="0" i="0" u="none" strike="noStrike" baseline="0" dirty="0">
              <a:solidFill>
                <a:srgbClr val="0462C1"/>
              </a:solidFill>
              <a:latin typeface="Calibri" panose="020F0502020204030204" pitchFamily="34" charset="0"/>
            </a:endParaRPr>
          </a:p>
          <a:p>
            <a:r>
              <a:rPr lang="en-US" sz="1800" b="0" i="1" u="none" strike="noStrike" baseline="0" dirty="0">
                <a:solidFill>
                  <a:srgbClr val="000000"/>
                </a:solidFill>
                <a:latin typeface="Calibri" panose="020F0502020204030204" pitchFamily="34" charset="0"/>
              </a:rPr>
              <a:t>Rich countries must act to expand our knowledge of Sars-Cov-2 by establishing close monitoring in poorer nations </a:t>
            </a:r>
            <a:endParaRPr lang="en-US" sz="1800" b="0" i="0" u="none" strike="noStrike" baseline="0" dirty="0">
              <a:solidFill>
                <a:srgbClr val="000000"/>
              </a:solidFill>
              <a:latin typeface="Calibri" panose="020F0502020204030204" pitchFamily="34" charset="0"/>
            </a:endParaRPr>
          </a:p>
          <a:p>
            <a:r>
              <a:rPr lang="en-US" sz="1800" b="0" i="0" u="none" strike="noStrike" baseline="0" dirty="0">
                <a:solidFill>
                  <a:srgbClr val="000000"/>
                </a:solidFill>
                <a:latin typeface="Calibri" panose="020F0502020204030204" pitchFamily="34" charset="0"/>
              </a:rPr>
              <a:t>Harold Varmus - </a:t>
            </a:r>
            <a:r>
              <a:rPr lang="en-US" sz="1800" b="0" i="1" u="none" strike="noStrike" baseline="0" dirty="0">
                <a:solidFill>
                  <a:srgbClr val="000000"/>
                </a:solidFill>
                <a:latin typeface="Calibri" panose="020F0502020204030204" pitchFamily="34" charset="0"/>
              </a:rPr>
              <a:t>The writer, a Nobel laureate in physiology or medicine, chairs the WHO Science Council </a:t>
            </a:r>
            <a:endParaRPr lang="en-US" sz="1800" b="0" i="0" u="none" strike="noStrike" baseline="0" dirty="0">
              <a:solidFill>
                <a:srgbClr val="000000"/>
              </a:solidFill>
              <a:latin typeface="Calibri" panose="020F0502020204030204" pitchFamily="34" charset="0"/>
            </a:endParaRPr>
          </a:p>
          <a:p>
            <a:endParaRPr lang="en-US" sz="800" b="0" i="0" u="none" strike="noStrike" baseline="0" dirty="0">
              <a:solidFill>
                <a:srgbClr val="000000"/>
              </a:solidFill>
              <a:latin typeface="Calibri" panose="020F0502020204030204" pitchFamily="34" charset="0"/>
            </a:endParaRPr>
          </a:p>
          <a:p>
            <a:r>
              <a:rPr lang="en-US" sz="1800" b="1" i="0" u="none" strike="noStrike" baseline="0" dirty="0">
                <a:solidFill>
                  <a:srgbClr val="000000"/>
                </a:solidFill>
                <a:latin typeface="Calibri" panose="020F0502020204030204" pitchFamily="34" charset="0"/>
              </a:rPr>
              <a:t>The rapid spread of the Delta variant of Sars-Cov-2 has dashed hopes that the pandemic might soon be over. It has also raised the prospect that yet more dangerous variants, including those impervious to vaccines or prior infections, might arise. </a:t>
            </a:r>
          </a:p>
          <a:p>
            <a:endParaRPr lang="en-US" sz="800" b="0" i="0" u="none" strike="noStrike" baseline="0" dirty="0">
              <a:solidFill>
                <a:srgbClr val="000000"/>
              </a:solidFill>
              <a:latin typeface="Calibri" panose="020F0502020204030204" pitchFamily="34" charset="0"/>
            </a:endParaRPr>
          </a:p>
          <a:p>
            <a:r>
              <a:rPr lang="en-US" sz="1800" b="0" i="0" u="none" strike="noStrike" baseline="0" dirty="0">
                <a:solidFill>
                  <a:srgbClr val="000000"/>
                </a:solidFill>
                <a:latin typeface="Calibri" panose="020F0502020204030204" pitchFamily="34" charset="0"/>
              </a:rPr>
              <a:t>While we lack complete knowledge of how the most dangerous variants of Sars-Cov-2 are generated, we do know that these emerge through mutations to the genome that occur when the virus replicates. Such mutations are more likely to arise in immune-compromised individuals in whom the virus can replicate repeatedly for extended periods. Variants of special concern are those that infect cells more efficiently or evade immune responses. </a:t>
            </a:r>
          </a:p>
          <a:p>
            <a:r>
              <a:rPr lang="en-US" sz="1800" b="1" i="0" u="none" strike="noStrike" baseline="0" dirty="0">
                <a:solidFill>
                  <a:srgbClr val="000000"/>
                </a:solidFill>
                <a:latin typeface="Calibri" panose="020F0502020204030204" pitchFamily="34" charset="0"/>
              </a:rPr>
              <a:t>As long as the virus is spreading as widely as it is now — particularly in unvaccinated populations found both in wealthy countries with abundant vaccine and in low- and middle-income countries where vaccines are very limited — a substantial fraction of infected individuals needs to be monitored for viral variants. </a:t>
            </a:r>
          </a:p>
          <a:p>
            <a:endParaRPr lang="en-US" sz="800" dirty="0">
              <a:solidFill>
                <a:srgbClr val="000000"/>
              </a:solidFill>
              <a:latin typeface="Calibri" panose="020F0502020204030204" pitchFamily="34" charset="0"/>
            </a:endParaRPr>
          </a:p>
          <a:p>
            <a:r>
              <a:rPr lang="en-US" sz="1800" b="0" i="0" u="none" strike="noStrike" baseline="0" dirty="0">
                <a:solidFill>
                  <a:srgbClr val="000000"/>
                </a:solidFill>
                <a:latin typeface="Calibri" panose="020F0502020204030204" pitchFamily="34" charset="0"/>
              </a:rPr>
              <a:t>This cannot be done with the two widely available tests — through the polymerase chain reaction or an antibody test — since these tests are not designed to detect mutations. Instead, </a:t>
            </a:r>
            <a:r>
              <a:rPr lang="en-US" sz="1800" b="1" i="0" u="none" strike="noStrike" baseline="0" dirty="0">
                <a:solidFill>
                  <a:srgbClr val="000000"/>
                </a:solidFill>
                <a:latin typeface="Calibri" panose="020F0502020204030204" pitchFamily="34" charset="0"/>
              </a:rPr>
              <a:t>genome sequencing, performed by machines that can quickly read the order of the four chemical elements that compose viral genomes, must be used to identify mutations, followed by studies to determine whether any are responsible for changes in the behaviour of the virus…</a:t>
            </a:r>
            <a:endParaRPr lang="en-US" b="1" dirty="0"/>
          </a:p>
        </p:txBody>
      </p:sp>
      <p:sp>
        <p:nvSpPr>
          <p:cNvPr id="5" name="Rectangle 4">
            <a:extLst>
              <a:ext uri="{FF2B5EF4-FFF2-40B4-BE49-F238E27FC236}">
                <a16:creationId xmlns:a16="http://schemas.microsoft.com/office/drawing/2014/main" id="{F7EAE446-8829-4E7D-A1A5-4B8988B48BDA}"/>
              </a:ext>
            </a:extLst>
          </p:cNvPr>
          <p:cNvSpPr/>
          <p:nvPr/>
        </p:nvSpPr>
        <p:spPr>
          <a:xfrm>
            <a:off x="0" y="1"/>
            <a:ext cx="12192000" cy="158698"/>
          </a:xfrm>
          <a:prstGeom prst="rect">
            <a:avLst/>
          </a:prstGeom>
          <a:solidFill>
            <a:srgbClr val="64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635450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4">
            <a:extLst>
              <a:ext uri="{FF2B5EF4-FFF2-40B4-BE49-F238E27FC236}">
                <a16:creationId xmlns:a16="http://schemas.microsoft.com/office/drawing/2014/main" id="{B76A1A9F-8CA1-4302-865D-BBDAD27AEAA7}"/>
              </a:ext>
            </a:extLst>
          </p:cNvPr>
          <p:cNvSpPr>
            <a:spLocks noChangeArrowheads="1"/>
          </p:cNvSpPr>
          <p:nvPr/>
        </p:nvSpPr>
        <p:spPr bwMode="auto">
          <a:xfrm>
            <a:off x="4585875" y="3671721"/>
            <a:ext cx="138091"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1463675">
              <a:defRPr>
                <a:solidFill>
                  <a:schemeClr val="tx1"/>
                </a:solidFill>
                <a:latin typeface="Arial" panose="020B0604020202020204" pitchFamily="34" charset="0"/>
                <a:cs typeface="Arial" panose="020B0604020202020204" pitchFamily="34" charset="0"/>
              </a:defRPr>
            </a:lvl1pPr>
            <a:lvl2pPr defTabSz="1463675">
              <a:defRPr>
                <a:solidFill>
                  <a:schemeClr val="tx1"/>
                </a:solidFill>
                <a:latin typeface="Arial" panose="020B0604020202020204" pitchFamily="34" charset="0"/>
                <a:cs typeface="Arial" panose="020B0604020202020204" pitchFamily="34" charset="0"/>
              </a:defRPr>
            </a:lvl2pPr>
            <a:lvl3pPr defTabSz="1463675">
              <a:defRPr>
                <a:solidFill>
                  <a:schemeClr val="tx1"/>
                </a:solidFill>
                <a:latin typeface="Arial" panose="020B0604020202020204" pitchFamily="34" charset="0"/>
                <a:cs typeface="Arial" panose="020B0604020202020204" pitchFamily="34" charset="0"/>
              </a:defRPr>
            </a:lvl3pPr>
            <a:lvl4pPr defTabSz="1463675">
              <a:defRPr>
                <a:solidFill>
                  <a:schemeClr val="tx1"/>
                </a:solidFill>
                <a:latin typeface="Arial" panose="020B0604020202020204" pitchFamily="34" charset="0"/>
                <a:cs typeface="Arial" panose="020B0604020202020204" pitchFamily="34" charset="0"/>
              </a:defRPr>
            </a:lvl4pPr>
            <a:lvl5pPr defTabSz="1463675">
              <a:defRPr>
                <a:solidFill>
                  <a:schemeClr val="tx1"/>
                </a:solidFill>
                <a:latin typeface="Arial" panose="020B0604020202020204" pitchFamily="34" charset="0"/>
                <a:cs typeface="Arial" panose="020B0604020202020204" pitchFamily="34" charset="0"/>
              </a:defRPr>
            </a:lvl5pPr>
            <a:lvl6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defTabSz="1463675"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sz="1500" dirty="0">
              <a:solidFill>
                <a:schemeClr val="bg1"/>
              </a:solidFill>
              <a:latin typeface="Calibri" panose="020F0502020204030204" pitchFamily="34" charset="0"/>
            </a:endParaRPr>
          </a:p>
        </p:txBody>
      </p:sp>
      <p:sp>
        <p:nvSpPr>
          <p:cNvPr id="4" name="Text Box 17">
            <a:extLst>
              <a:ext uri="{FF2B5EF4-FFF2-40B4-BE49-F238E27FC236}">
                <a16:creationId xmlns:a16="http://schemas.microsoft.com/office/drawing/2014/main" id="{2633B9F8-D14C-433D-B8D4-F4DB77483C0B}"/>
              </a:ext>
            </a:extLst>
          </p:cNvPr>
          <p:cNvSpPr txBox="1">
            <a:spLocks noChangeArrowheads="1"/>
          </p:cNvSpPr>
          <p:nvPr/>
        </p:nvSpPr>
        <p:spPr bwMode="auto">
          <a:xfrm>
            <a:off x="6523462" y="2678892"/>
            <a:ext cx="1599953"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1500" b="1" dirty="0">
                <a:solidFill>
                  <a:schemeClr val="bg1"/>
                </a:solidFill>
                <a:latin typeface="Calibri" panose="020F0502020204030204" pitchFamily="34" charset="0"/>
              </a:rPr>
              <a:t>Recognition</a:t>
            </a:r>
          </a:p>
        </p:txBody>
      </p:sp>
      <p:sp>
        <p:nvSpPr>
          <p:cNvPr id="5" name="Text Box 15">
            <a:extLst>
              <a:ext uri="{FF2B5EF4-FFF2-40B4-BE49-F238E27FC236}">
                <a16:creationId xmlns:a16="http://schemas.microsoft.com/office/drawing/2014/main" id="{6793475D-2196-44E8-AEC5-B750015C8EDC}"/>
              </a:ext>
            </a:extLst>
          </p:cNvPr>
          <p:cNvSpPr txBox="1">
            <a:spLocks noChangeArrowheads="1"/>
          </p:cNvSpPr>
          <p:nvPr/>
        </p:nvSpPr>
        <p:spPr bwMode="auto">
          <a:xfrm>
            <a:off x="5375061" y="1990359"/>
            <a:ext cx="1667228" cy="611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1688" b="1" dirty="0">
                <a:solidFill>
                  <a:schemeClr val="bg1"/>
                </a:solidFill>
                <a:latin typeface="Calibri" panose="020F0502020204030204" pitchFamily="34" charset="0"/>
              </a:rPr>
              <a:t>Truth/</a:t>
            </a:r>
          </a:p>
          <a:p>
            <a:r>
              <a:rPr lang="en-US" altLang="en-US" sz="1688" b="1" dirty="0">
                <a:solidFill>
                  <a:schemeClr val="bg1"/>
                </a:solidFill>
                <a:latin typeface="Calibri" panose="020F0502020204030204" pitchFamily="34" charset="0"/>
              </a:rPr>
              <a:t>Knowledge:</a:t>
            </a:r>
          </a:p>
        </p:txBody>
      </p:sp>
      <p:sp>
        <p:nvSpPr>
          <p:cNvPr id="6" name="Rectangle 5">
            <a:extLst>
              <a:ext uri="{FF2B5EF4-FFF2-40B4-BE49-F238E27FC236}">
                <a16:creationId xmlns:a16="http://schemas.microsoft.com/office/drawing/2014/main" id="{83B10FBB-AB58-48DD-B943-5F47C42205D1}"/>
              </a:ext>
            </a:extLst>
          </p:cNvPr>
          <p:cNvSpPr/>
          <p:nvPr/>
        </p:nvSpPr>
        <p:spPr>
          <a:xfrm>
            <a:off x="3883971" y="1493600"/>
            <a:ext cx="4438245" cy="42862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dirty="0"/>
          </a:p>
        </p:txBody>
      </p:sp>
      <p:sp>
        <p:nvSpPr>
          <p:cNvPr id="16" name="Rectangle 15">
            <a:extLst>
              <a:ext uri="{FF2B5EF4-FFF2-40B4-BE49-F238E27FC236}">
                <a16:creationId xmlns:a16="http://schemas.microsoft.com/office/drawing/2014/main" id="{DC17B1CE-FDD4-4B7A-808F-24821070ADB3}"/>
              </a:ext>
            </a:extLst>
          </p:cNvPr>
          <p:cNvSpPr/>
          <p:nvPr/>
        </p:nvSpPr>
        <p:spPr>
          <a:xfrm>
            <a:off x="1816398" y="521196"/>
            <a:ext cx="8713986" cy="58156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dirty="0"/>
          </a:p>
        </p:txBody>
      </p:sp>
      <p:sp>
        <p:nvSpPr>
          <p:cNvPr id="17" name="Rectangle 16">
            <a:extLst>
              <a:ext uri="{FF2B5EF4-FFF2-40B4-BE49-F238E27FC236}">
                <a16:creationId xmlns:a16="http://schemas.microsoft.com/office/drawing/2014/main" id="{221327F7-423B-4FDA-8D62-95C4F248FD69}"/>
              </a:ext>
            </a:extLst>
          </p:cNvPr>
          <p:cNvSpPr/>
          <p:nvPr/>
        </p:nvSpPr>
        <p:spPr>
          <a:xfrm>
            <a:off x="0" y="4763"/>
            <a:ext cx="12192000" cy="148779"/>
          </a:xfrm>
          <a:prstGeom prst="rect">
            <a:avLst/>
          </a:prstGeom>
          <a:solidFill>
            <a:srgbClr val="64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dirty="0"/>
          </a:p>
        </p:txBody>
      </p:sp>
      <p:sp>
        <p:nvSpPr>
          <p:cNvPr id="2" name="Slide Number Placeholder 1">
            <a:extLst>
              <a:ext uri="{FF2B5EF4-FFF2-40B4-BE49-F238E27FC236}">
                <a16:creationId xmlns:a16="http://schemas.microsoft.com/office/drawing/2014/main" id="{AE269841-F893-4AAF-A2AE-9EB1C662B9BC}"/>
              </a:ext>
            </a:extLst>
          </p:cNvPr>
          <p:cNvSpPr>
            <a:spLocks noGrp="1"/>
          </p:cNvSpPr>
          <p:nvPr>
            <p:ph type="sldNum" sz="quarter" idx="12"/>
          </p:nvPr>
        </p:nvSpPr>
        <p:spPr/>
        <p:txBody>
          <a:bodyPr/>
          <a:lstStyle/>
          <a:p>
            <a:fld id="{581EBC95-91EC-4A4D-82DD-85759360995E}" type="slidenum">
              <a:rPr lang="en-US" smtClean="0"/>
              <a:t>14</a:t>
            </a:fld>
            <a:endParaRPr lang="en-US"/>
          </a:p>
        </p:txBody>
      </p:sp>
      <p:sp>
        <p:nvSpPr>
          <p:cNvPr id="7" name="TextBox 6">
            <a:extLst>
              <a:ext uri="{FF2B5EF4-FFF2-40B4-BE49-F238E27FC236}">
                <a16:creationId xmlns:a16="http://schemas.microsoft.com/office/drawing/2014/main" id="{14848476-45C9-4399-B3B7-ED9190CAA11A}"/>
              </a:ext>
            </a:extLst>
          </p:cNvPr>
          <p:cNvSpPr txBox="1"/>
          <p:nvPr/>
        </p:nvSpPr>
        <p:spPr>
          <a:xfrm>
            <a:off x="1900307" y="2609945"/>
            <a:ext cx="8862646" cy="1200329"/>
          </a:xfrm>
          <a:prstGeom prst="rect">
            <a:avLst/>
          </a:prstGeom>
          <a:noFill/>
        </p:spPr>
        <p:txBody>
          <a:bodyPr wrap="square" rtlCol="0">
            <a:spAutoFit/>
          </a:bodyPr>
          <a:lstStyle/>
          <a:p>
            <a:pPr algn="ctr"/>
            <a:r>
              <a:rPr lang="en-US" sz="3600" b="1" dirty="0">
                <a:solidFill>
                  <a:srgbClr val="700000"/>
                </a:solidFill>
              </a:rPr>
              <a:t>Open Forum: Discussion/Questions/Observations</a:t>
            </a:r>
          </a:p>
        </p:txBody>
      </p:sp>
    </p:spTree>
    <p:extLst>
      <p:ext uri="{BB962C8B-B14F-4D97-AF65-F5344CB8AC3E}">
        <p14:creationId xmlns:p14="http://schemas.microsoft.com/office/powerpoint/2010/main" val="26916118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55230</TotalTime>
  <Words>1927</Words>
  <Application>Microsoft Office PowerPoint</Application>
  <PresentationFormat>Widescreen</PresentationFormat>
  <Paragraphs>147</Paragraphs>
  <Slides>14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Paige Fitzsimmons</dc:creator>
  <cp:lastModifiedBy>David Curry</cp:lastModifiedBy>
  <cp:revision>185</cp:revision>
  <dcterms:created xsi:type="dcterms:W3CDTF">2020-04-27T10:07:50Z</dcterms:created>
  <dcterms:modified xsi:type="dcterms:W3CDTF">2021-09-15T13:22:28Z</dcterms:modified>
</cp:coreProperties>
</file>